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15" r:id="rId2"/>
    <p:sldId id="314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13" r:id="rId12"/>
    <p:sldId id="316" r:id="rId13"/>
    <p:sldId id="317" r:id="rId14"/>
    <p:sldId id="321" r:id="rId15"/>
    <p:sldId id="319" r:id="rId16"/>
    <p:sldId id="322" r:id="rId17"/>
    <p:sldId id="324" r:id="rId18"/>
    <p:sldId id="325" r:id="rId19"/>
    <p:sldId id="301" r:id="rId20"/>
    <p:sldId id="323" r:id="rId21"/>
    <p:sldId id="302" r:id="rId22"/>
    <p:sldId id="304" r:id="rId23"/>
    <p:sldId id="311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5" autoAdjust="0"/>
    <p:restoredTop sz="94660"/>
  </p:normalViewPr>
  <p:slideViewPr>
    <p:cSldViewPr>
      <p:cViewPr varScale="1">
        <p:scale>
          <a:sx n="98" d="100"/>
          <a:sy n="98" d="100"/>
        </p:scale>
        <p:origin x="6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81361-FCED-41E4-9E6E-F28E91F6AC7D}" type="datetimeFigureOut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FA717-62C1-40ED-B71F-99E92A5F96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31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9A60-AA47-4D20-8196-AACC45CFC63E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1626-3FB0-4FD0-B90F-A12871C24FCF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6175-8289-459A-A489-3EA5F7C0F0C2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62F6-C47C-4859-AF7F-468FD60CE8EC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C82-86D1-40DF-A252-0648A19DCB4F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52B5-A0B6-4F94-8717-43D9A4F5AB05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04DE-634B-495F-8272-38F9C7E602F8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D0C1-A57F-4A9E-9D81-EE175EA8522F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4F7F-7C4B-48D4-B678-0EFBD219B7AE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FA86-37FC-4C99-AB74-CE3BADB93046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EAB9-4EA0-4513-AF4A-8FC23C63E131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1C96-7FD5-411B-B3B4-5881091D5B28}" type="datetime1">
              <a:rPr lang="ko-KR" altLang="en-US" smtClean="0"/>
              <a:pPr/>
              <a:t>20-11-04(Wed)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FA04-C600-42F7-A118-FB3FA9C795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fld id="{3FECFA04-C600-42F7-A118-FB3FA9C795E5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971600" y="667711"/>
            <a:ext cx="7307696" cy="3013691"/>
          </a:xfrm>
        </p:spPr>
        <p:txBody>
          <a:bodyPr>
            <a:noAutofit/>
          </a:bodyPr>
          <a:lstStyle/>
          <a:p>
            <a:pPr algn="l"/>
            <a:r>
              <a:rPr lang="en-US" altLang="ko-KR" sz="2000" b="1" smtClean="0"/>
              <a:t>4</a:t>
            </a:r>
            <a:r>
              <a:rPr lang="ko-KR" altLang="en-US" sz="2000" b="1" smtClean="0"/>
              <a:t>장 </a:t>
            </a:r>
            <a:r>
              <a:rPr lang="en-US" altLang="ko-KR" sz="2000" b="1" smtClean="0"/>
              <a:t>JOIN</a:t>
            </a:r>
            <a:r>
              <a:rPr lang="ko-KR" altLang="en-US" sz="2000" b="1" smtClean="0"/>
              <a:t>을 배웁니다</a:t>
            </a:r>
            <a:r>
              <a:rPr lang="en-US" altLang="ko-KR" sz="2000" smtClean="0"/>
              <a:t/>
            </a:r>
            <a:br>
              <a:rPr lang="en-US" altLang="ko-KR" sz="2000" smtClean="0"/>
            </a:br>
            <a:r>
              <a:rPr lang="ko-KR" altLang="en-US" sz="2000"/>
              <a:t/>
            </a:r>
            <a:br>
              <a:rPr lang="ko-KR" altLang="en-US" sz="2000"/>
            </a:br>
            <a:r>
              <a:rPr lang="en-US" altLang="ko-KR" sz="2000"/>
              <a:t>1. </a:t>
            </a:r>
            <a:r>
              <a:rPr lang="en-US" altLang="ko-KR" sz="2000" smtClean="0"/>
              <a:t>Cartesian Product(</a:t>
            </a:r>
            <a:r>
              <a:rPr lang="ko-KR" altLang="en-US" sz="2000" smtClean="0"/>
              <a:t>카티션 곱</a:t>
            </a:r>
            <a:r>
              <a:rPr lang="en-US" altLang="ko-KR" sz="2000" smtClean="0"/>
              <a:t>)</a:t>
            </a:r>
            <a:br>
              <a:rPr lang="en-US" altLang="ko-KR" sz="2000" smtClean="0"/>
            </a:br>
            <a:r>
              <a:rPr lang="en-US" altLang="ko-KR" sz="2000" smtClean="0"/>
              <a:t>2</a:t>
            </a:r>
            <a:r>
              <a:rPr lang="en-US" altLang="ko-KR" sz="2000"/>
              <a:t>. </a:t>
            </a:r>
            <a:r>
              <a:rPr lang="en-US" altLang="ko-KR" sz="2000" smtClean="0"/>
              <a:t>EQUI Join(</a:t>
            </a:r>
            <a:r>
              <a:rPr lang="ko-KR" altLang="en-US" sz="2000" smtClean="0"/>
              <a:t>등가 조인</a:t>
            </a:r>
            <a:r>
              <a:rPr lang="en-US" altLang="ko-KR" sz="2000" smtClean="0"/>
              <a:t>)</a:t>
            </a:r>
            <a:br>
              <a:rPr lang="en-US" altLang="ko-KR" sz="2000" smtClean="0"/>
            </a:br>
            <a:r>
              <a:rPr lang="en-US" altLang="ko-KR" sz="2000" smtClean="0"/>
              <a:t>3</a:t>
            </a:r>
            <a:r>
              <a:rPr lang="en-US" altLang="ko-KR" sz="2000"/>
              <a:t>. </a:t>
            </a:r>
            <a:r>
              <a:rPr lang="en-US" altLang="ko-KR" sz="2000" smtClean="0"/>
              <a:t>Non-Equi Join(</a:t>
            </a:r>
            <a:r>
              <a:rPr lang="ko-KR" altLang="en-US" sz="2000" smtClean="0"/>
              <a:t>비등가 조인</a:t>
            </a:r>
            <a:r>
              <a:rPr lang="en-US" altLang="ko-KR" sz="2000" smtClean="0"/>
              <a:t>)</a:t>
            </a:r>
            <a:br>
              <a:rPr lang="en-US" altLang="ko-KR" sz="2000" smtClean="0"/>
            </a:br>
            <a:r>
              <a:rPr lang="en-US" altLang="ko-KR" sz="2000" smtClean="0"/>
              <a:t>4</a:t>
            </a:r>
            <a:r>
              <a:rPr lang="en-US" altLang="ko-KR" sz="2000"/>
              <a:t>. </a:t>
            </a:r>
            <a:r>
              <a:rPr lang="en-US" altLang="ko-KR" sz="2000" smtClean="0"/>
              <a:t>Outer Join</a:t>
            </a:r>
            <a:br>
              <a:rPr lang="en-US" altLang="ko-KR" sz="2000" smtClean="0"/>
            </a:br>
            <a:r>
              <a:rPr lang="en-US" altLang="ko-KR" sz="2000" smtClean="0"/>
              <a:t>5</a:t>
            </a:r>
            <a:r>
              <a:rPr lang="en-US" altLang="ko-KR" sz="2000"/>
              <a:t>. </a:t>
            </a:r>
            <a:r>
              <a:rPr lang="en-US" altLang="ko-KR" sz="2000" smtClean="0"/>
              <a:t>Self Join</a:t>
            </a:r>
            <a:endParaRPr lang="ko-KR" altLang="en-US" sz="2000"/>
          </a:p>
        </p:txBody>
      </p:sp>
      <p:sp>
        <p:nvSpPr>
          <p:cNvPr id="5" name="직사각형 4"/>
          <p:cNvSpPr/>
          <p:nvPr/>
        </p:nvSpPr>
        <p:spPr>
          <a:xfrm>
            <a:off x="611560" y="2348880"/>
            <a:ext cx="46085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34480" y="3999237"/>
            <a:ext cx="734481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solidFill>
                  <a:schemeClr val="tx1"/>
                </a:solidFill>
              </a:rPr>
              <a:t>[ </a:t>
            </a:r>
            <a:r>
              <a:rPr lang="ko-KR" altLang="ko-KR" sz="1600" b="1" dirty="0" smtClean="0">
                <a:solidFill>
                  <a:schemeClr val="tx1"/>
                </a:solidFill>
              </a:rPr>
              <a:t>이번 장에서 배울 내용들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 ]</a:t>
            </a:r>
          </a:p>
          <a:p>
            <a:endParaRPr lang="ko-KR" altLang="ko-KR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sz="1600" dirty="0" smtClean="0">
                <a:solidFill>
                  <a:schemeClr val="tx1"/>
                </a:solidFill>
              </a:rPr>
              <a:t>Join </a:t>
            </a:r>
            <a:r>
              <a:rPr lang="ko-KR" altLang="ko-KR" sz="1600" dirty="0" smtClean="0">
                <a:solidFill>
                  <a:schemeClr val="tx1"/>
                </a:solidFill>
              </a:rPr>
              <a:t>의 개념을 배웁니다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ko-KR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2. </a:t>
            </a:r>
            <a:r>
              <a:rPr lang="ko-KR" altLang="ko-KR" sz="1600" dirty="0" smtClean="0">
                <a:solidFill>
                  <a:schemeClr val="tx1"/>
                </a:solidFill>
              </a:rPr>
              <a:t>다양한</a:t>
            </a:r>
            <a:r>
              <a:rPr lang="en-US" altLang="ko-KR" sz="1600" dirty="0" smtClean="0">
                <a:solidFill>
                  <a:schemeClr val="tx1"/>
                </a:solidFill>
              </a:rPr>
              <a:t> join </a:t>
            </a:r>
            <a:r>
              <a:rPr lang="ko-KR" altLang="ko-KR" sz="1600" dirty="0" smtClean="0">
                <a:solidFill>
                  <a:schemeClr val="tx1"/>
                </a:solidFill>
              </a:rPr>
              <a:t>의 기법들을</a:t>
            </a:r>
            <a:r>
              <a:rPr lang="en-US" altLang="ko-KR" sz="1600" dirty="0" smtClean="0">
                <a:solidFill>
                  <a:schemeClr val="tx1"/>
                </a:solidFill>
              </a:rPr>
              <a:t> Oracle join </a:t>
            </a:r>
            <a:r>
              <a:rPr lang="ko-KR" altLang="ko-KR" sz="1600" dirty="0" smtClean="0">
                <a:solidFill>
                  <a:schemeClr val="tx1"/>
                </a:solidFill>
              </a:rPr>
              <a:t>과</a:t>
            </a:r>
            <a:r>
              <a:rPr lang="en-US" altLang="ko-KR" sz="1600" dirty="0" smtClean="0">
                <a:solidFill>
                  <a:schemeClr val="tx1"/>
                </a:solidFill>
              </a:rPr>
              <a:t> ANSI join </a:t>
            </a:r>
            <a:r>
              <a:rPr lang="ko-KR" altLang="ko-KR" sz="1600" dirty="0" smtClean="0">
                <a:solidFill>
                  <a:schemeClr val="tx1"/>
                </a:solidFill>
              </a:rPr>
              <a:t>문법으로 배웁니다</a:t>
            </a:r>
            <a:r>
              <a:rPr lang="en-US" altLang="ko-KR" sz="1600" dirty="0" smtClean="0">
                <a:solidFill>
                  <a:schemeClr val="tx1"/>
                </a:solidFill>
              </a:rPr>
              <a:t>. </a:t>
            </a:r>
            <a:endParaRPr lang="ko-KR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500" dirty="0" smtClean="0">
                <a:solidFill>
                  <a:schemeClr val="tx1"/>
                </a:solidFill>
              </a:rPr>
              <a:t>.                 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10" name="그림 9" descr="4장_p20_그림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346224"/>
            <a:ext cx="5725616" cy="6192688"/>
          </a:xfrm>
          <a:prstGeom prst="rect">
            <a:avLst/>
          </a:prstGeom>
        </p:spPr>
      </p:pic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4860032" y="4005064"/>
            <a:ext cx="1693168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3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지도 교수가 없는 학생들을 출력한 결과임</a:t>
            </a:r>
            <a:endParaRPr kumimoji="1" lang="ko-K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2013664" y="4941168"/>
            <a:ext cx="1694240" cy="12961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3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지도 학생이 없는 교수들을 출력한 결과임</a:t>
            </a:r>
            <a:endParaRPr kumimoji="1" lang="ko-KR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51520" y="188640"/>
            <a:ext cx="3096344" cy="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</a:rPr>
              <a:t>Oracle Outer Join </a:t>
            </a:r>
            <a:r>
              <a:rPr lang="ko-KR" altLang="en-US" sz="1500" smtClean="0">
                <a:solidFill>
                  <a:schemeClr val="tx1"/>
                </a:solidFill>
              </a:rPr>
              <a:t>테이블 준비</a:t>
            </a:r>
            <a:r>
              <a:rPr lang="en-US" altLang="ko-KR" sz="1500" smtClean="0">
                <a:solidFill>
                  <a:schemeClr val="tx1"/>
                </a:solidFill>
              </a:rPr>
              <a:t>: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28051" y="1340768"/>
            <a:ext cx="2737852" cy="165618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* from   dept;</a:t>
            </a:r>
            <a:endParaRPr lang="ko-KR" altLang="ko-KR" sz="12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endParaRPr lang="en-US" altLang="ko-KR" sz="120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DEPTNO </a:t>
            </a:r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DNAME      LOC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 ---------- ---------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10 ACCOUNTING NEW YORK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30 SALES      CHICAGO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40 OPERATIONS BOSTON</a:t>
            </a:r>
            <a:endParaRPr lang="ko-KR" altLang="ko-KR" sz="12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052736"/>
            <a:ext cx="4397133" cy="326920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EMPNO ENAME     JOB         MGR HIREDATE   SAL  COMM  DEPTNO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 --------- --------- ----- -------- ----- ----- 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7369 SMITH     CLERK      7902 80/11/17   800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7499 ALLEN     SALESMAN   7698 81/02/20  1600   300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7521 WARD      SALESMAN   7698 81/02/22  1250   500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7566 JONES     MANAGER    7839 81/04/02  2975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7654 MARTIN    SALESMAN   7698 81/09/28  1250  1400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7698 BLAKE     MANAGER    7839 81/05/01  2850      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7782 CLARK     MANAGER    7839 81/06/09  2450            10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7788 SCOTT     ANALYST    7566 82/12/09  3000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7839 KING      PRESIDENT       81/11/17  5000            10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7844 TURNER    SALESMAN   7698 81/09/08  1500     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7876 ADAMS     CLERK      7788 83/01/12  1100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7900 JAMES     CLERK      7698 81/12/03   950      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7902 FORD      ANALYST    7566 81/12/03  3000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7934 MILLER    CLERK      7782 82/01/23  1300            10</a:t>
            </a:r>
          </a:p>
          <a:p>
            <a:endParaRPr lang="en-US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82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38004" y="81373"/>
            <a:ext cx="3096344" cy="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</a:rPr>
              <a:t>Oracle Outer Join </a:t>
            </a:r>
            <a:r>
              <a:rPr lang="ko-KR" altLang="en-US" sz="1500" smtClean="0">
                <a:solidFill>
                  <a:schemeClr val="tx1"/>
                </a:solidFill>
              </a:rPr>
              <a:t>주의사항</a:t>
            </a:r>
            <a:r>
              <a:rPr lang="en-US" altLang="ko-KR" sz="1500" smtClean="0">
                <a:solidFill>
                  <a:schemeClr val="tx1"/>
                </a:solidFill>
              </a:rPr>
              <a:t>(1)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615901"/>
            <a:ext cx="8700620" cy="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smtClean="0">
                <a:solidFill>
                  <a:schemeClr val="tx1"/>
                </a:solidFill>
              </a:rPr>
              <a:t>부서에 대한 정보를 모두 보여주고</a:t>
            </a:r>
            <a:r>
              <a:rPr lang="en-US" altLang="ko-KR" sz="1500" smtClean="0">
                <a:solidFill>
                  <a:schemeClr val="tx1"/>
                </a:solidFill>
              </a:rPr>
              <a:t>, </a:t>
            </a:r>
          </a:p>
          <a:p>
            <a:r>
              <a:rPr lang="ko-KR" altLang="en-US" sz="1500" smtClean="0">
                <a:solidFill>
                  <a:schemeClr val="tx1"/>
                </a:solidFill>
              </a:rPr>
              <a:t>부서번호가 </a:t>
            </a:r>
            <a:r>
              <a:rPr lang="en-US" altLang="ko-KR" sz="1500" smtClean="0">
                <a:solidFill>
                  <a:schemeClr val="tx1"/>
                </a:solidFill>
              </a:rPr>
              <a:t>20</a:t>
            </a:r>
            <a:r>
              <a:rPr lang="ko-KR" altLang="en-US" sz="1500" smtClean="0">
                <a:solidFill>
                  <a:schemeClr val="tx1"/>
                </a:solidFill>
              </a:rPr>
              <a:t>인 사원의 사원번호</a:t>
            </a:r>
            <a:r>
              <a:rPr lang="en-US" altLang="ko-KR" sz="1500" smtClean="0">
                <a:solidFill>
                  <a:schemeClr val="tx1"/>
                </a:solidFill>
              </a:rPr>
              <a:t>, </a:t>
            </a:r>
            <a:r>
              <a:rPr lang="ko-KR" altLang="en-US" sz="1500" smtClean="0">
                <a:solidFill>
                  <a:schemeClr val="tx1"/>
                </a:solidFill>
              </a:rPr>
              <a:t>이름</a:t>
            </a:r>
            <a:r>
              <a:rPr lang="en-US" altLang="ko-KR" sz="1500" smtClean="0">
                <a:solidFill>
                  <a:schemeClr val="tx1"/>
                </a:solidFill>
              </a:rPr>
              <a:t>,</a:t>
            </a:r>
            <a:r>
              <a:rPr lang="ko-KR" altLang="en-US" sz="1500" smtClean="0">
                <a:solidFill>
                  <a:schemeClr val="tx1"/>
                </a:solidFill>
              </a:rPr>
              <a:t> 급여를 구하시오</a:t>
            </a:r>
            <a:r>
              <a:rPr lang="en-US" altLang="ko-KR" sz="150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697" y="1059043"/>
            <a:ext cx="5728439" cy="1075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d.deptno, d.dname, d.loc, e.empno, e.ename, e.sal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dept d,  emp e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where  d.deptno = e.deptno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(+)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and e.deptno =20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order  by 1;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86271" y="2005947"/>
            <a:ext cx="440781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DEPTNO DNAME      LOC       EMPNO ENAME       SAL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 ---------- --------- ----- --------- -----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7369 SMITH       800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7566 JONES      2975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7788 SCOTT      3000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7876 ADAMS      1100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7902 FORD       3000</a:t>
            </a:r>
            <a:endParaRPr lang="ko-KR" altLang="ko-KR" sz="12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854" y="3627483"/>
            <a:ext cx="5777282" cy="1079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d.deptno, d.dname, d.loc, e.empno, e.ename, e.sal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dept d, emp e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where  d.deptno = e.deptno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(+)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and e.deptno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(+)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=20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order  by 1;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50266" y="4639871"/>
            <a:ext cx="4479821" cy="1992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DEPTNO DNAME      LOC       EMPNO ENAME       SAL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 ---------- --------- ----- --------- -----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 ACCOUNTING NEW YORK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7566 JONES      2975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7788 SCOTT      3000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7902 FORD       3000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7369 SMITH       800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     7876 ADAMS      1100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</a:t>
            </a:r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30 SALES      CHICAGO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40 OPERATIONS BOSTON</a:t>
            </a:r>
            <a:endParaRPr lang="ko-KR" altLang="ko-KR" sz="12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6" name="꺾인 연결선 5"/>
          <p:cNvCxnSpPr>
            <a:stCxn id="5" idx="2"/>
            <a:endCxn id="7" idx="1"/>
          </p:cNvCxnSpPr>
          <p:nvPr/>
        </p:nvCxnSpPr>
        <p:spPr>
          <a:xfrm rot="16200000" flipH="1">
            <a:off x="3413592" y="1653348"/>
            <a:ext cx="591004" cy="15543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11"/>
          <p:cNvCxnSpPr>
            <a:stCxn id="8" idx="2"/>
            <a:endCxn id="9" idx="1"/>
          </p:cNvCxnSpPr>
          <p:nvPr/>
        </p:nvCxnSpPr>
        <p:spPr>
          <a:xfrm rot="16200000" flipH="1">
            <a:off x="3214213" y="4400217"/>
            <a:ext cx="929334" cy="15427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51637" y="9017"/>
            <a:ext cx="3096344" cy="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</a:rPr>
              <a:t>Oracle Outer Join </a:t>
            </a:r>
            <a:r>
              <a:rPr lang="ko-KR" altLang="en-US" sz="1500" smtClean="0">
                <a:solidFill>
                  <a:schemeClr val="tx1"/>
                </a:solidFill>
              </a:rPr>
              <a:t>주의사항</a:t>
            </a:r>
            <a:r>
              <a:rPr lang="en-US" altLang="ko-KR" sz="1500" smtClean="0">
                <a:solidFill>
                  <a:schemeClr val="tx1"/>
                </a:solidFill>
              </a:rPr>
              <a:t>(2)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1637" y="417238"/>
            <a:ext cx="8579296" cy="4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smtClean="0">
                <a:solidFill>
                  <a:schemeClr val="tx1"/>
                </a:solidFill>
              </a:rPr>
              <a:t>직업이 </a:t>
            </a:r>
            <a:r>
              <a:rPr lang="en-US" altLang="ko-KR" sz="1500" smtClean="0">
                <a:solidFill>
                  <a:schemeClr val="tx1"/>
                </a:solidFill>
              </a:rPr>
              <a:t>'CLERK'</a:t>
            </a:r>
            <a:r>
              <a:rPr lang="ko-KR" altLang="en-US" sz="1500" smtClean="0">
                <a:solidFill>
                  <a:schemeClr val="tx1"/>
                </a:solidFill>
              </a:rPr>
              <a:t>인 사원정보</a:t>
            </a:r>
            <a:r>
              <a:rPr lang="en-US" altLang="ko-KR" sz="1500" smtClean="0">
                <a:solidFill>
                  <a:schemeClr val="tx1"/>
                </a:solidFill>
              </a:rPr>
              <a:t>(</a:t>
            </a:r>
            <a:r>
              <a:rPr lang="ko-KR" altLang="en-US" sz="1500" smtClean="0">
                <a:solidFill>
                  <a:schemeClr val="tx1"/>
                </a:solidFill>
              </a:rPr>
              <a:t>사원번호</a:t>
            </a:r>
            <a:r>
              <a:rPr lang="en-US" altLang="ko-KR" sz="1500" smtClean="0">
                <a:solidFill>
                  <a:schemeClr val="tx1"/>
                </a:solidFill>
              </a:rPr>
              <a:t>, </a:t>
            </a:r>
            <a:r>
              <a:rPr lang="ko-KR" altLang="en-US" sz="1500" smtClean="0">
                <a:solidFill>
                  <a:schemeClr val="tx1"/>
                </a:solidFill>
              </a:rPr>
              <a:t>이름</a:t>
            </a:r>
            <a:r>
              <a:rPr lang="en-US" altLang="ko-KR" sz="1500" smtClean="0">
                <a:solidFill>
                  <a:schemeClr val="tx1"/>
                </a:solidFill>
              </a:rPr>
              <a:t>, </a:t>
            </a:r>
            <a:r>
              <a:rPr lang="ko-KR" altLang="en-US" sz="1500" smtClean="0">
                <a:solidFill>
                  <a:schemeClr val="tx1"/>
                </a:solidFill>
              </a:rPr>
              <a:t>직업</a:t>
            </a:r>
            <a:r>
              <a:rPr lang="en-US" altLang="ko-KR" sz="1500" smtClean="0">
                <a:solidFill>
                  <a:schemeClr val="tx1"/>
                </a:solidFill>
              </a:rPr>
              <a:t>)</a:t>
            </a:r>
            <a:r>
              <a:rPr lang="ko-KR" altLang="en-US" sz="1500" smtClean="0">
                <a:solidFill>
                  <a:schemeClr val="tx1"/>
                </a:solidFill>
              </a:rPr>
              <a:t>을 출력하고</a:t>
            </a:r>
            <a:r>
              <a:rPr lang="en-US" altLang="ko-KR" sz="1500" smtClean="0">
                <a:solidFill>
                  <a:schemeClr val="tx1"/>
                </a:solidFill>
              </a:rPr>
              <a:t>,</a:t>
            </a:r>
            <a:r>
              <a:rPr lang="ko-KR" altLang="en-US" sz="1500" smtClean="0">
                <a:solidFill>
                  <a:schemeClr val="tx1"/>
                </a:solidFill>
              </a:rPr>
              <a:t> </a:t>
            </a:r>
            <a:endParaRPr lang="en-US" altLang="ko-KR" sz="1500" smtClean="0">
              <a:solidFill>
                <a:schemeClr val="tx1"/>
              </a:solidFill>
            </a:endParaRPr>
          </a:p>
          <a:p>
            <a:r>
              <a:rPr lang="ko-KR" altLang="en-US" sz="1500" smtClean="0">
                <a:solidFill>
                  <a:schemeClr val="tx1"/>
                </a:solidFill>
              </a:rPr>
              <a:t>그중에 </a:t>
            </a:r>
            <a:r>
              <a:rPr lang="en-US" altLang="ko-KR" sz="1500" smtClean="0">
                <a:solidFill>
                  <a:schemeClr val="tx1"/>
                </a:solidFill>
              </a:rPr>
              <a:t>'CHICAGO'</a:t>
            </a:r>
            <a:r>
              <a:rPr lang="ko-KR" altLang="en-US" sz="1500" smtClean="0">
                <a:solidFill>
                  <a:schemeClr val="tx1"/>
                </a:solidFill>
              </a:rPr>
              <a:t>에 우치한 부서에 소속된 사원의 부서정보</a:t>
            </a:r>
            <a:r>
              <a:rPr lang="en-US" altLang="ko-KR" sz="1500" smtClean="0">
                <a:solidFill>
                  <a:schemeClr val="tx1"/>
                </a:solidFill>
              </a:rPr>
              <a:t>(</a:t>
            </a:r>
            <a:r>
              <a:rPr lang="ko-KR" altLang="en-US" sz="1500" smtClean="0">
                <a:solidFill>
                  <a:schemeClr val="tx1"/>
                </a:solidFill>
              </a:rPr>
              <a:t>부서번호</a:t>
            </a:r>
            <a:r>
              <a:rPr lang="en-US" altLang="ko-KR" sz="1500" smtClean="0">
                <a:solidFill>
                  <a:schemeClr val="tx1"/>
                </a:solidFill>
              </a:rPr>
              <a:t>, </a:t>
            </a:r>
            <a:r>
              <a:rPr lang="ko-KR" altLang="en-US" sz="1500" smtClean="0">
                <a:solidFill>
                  <a:schemeClr val="tx1"/>
                </a:solidFill>
              </a:rPr>
              <a:t>부서명</a:t>
            </a:r>
            <a:r>
              <a:rPr lang="en-US" altLang="ko-KR" sz="1500" smtClean="0">
                <a:solidFill>
                  <a:schemeClr val="tx1"/>
                </a:solidFill>
              </a:rPr>
              <a:t>, </a:t>
            </a:r>
            <a:r>
              <a:rPr lang="ko-KR" altLang="en-US" sz="1500" smtClean="0">
                <a:solidFill>
                  <a:schemeClr val="tx1"/>
                </a:solidFill>
              </a:rPr>
              <a:t>위치</a:t>
            </a:r>
            <a:r>
              <a:rPr lang="en-US" altLang="ko-KR" sz="1500" smtClean="0">
                <a:solidFill>
                  <a:schemeClr val="tx1"/>
                </a:solidFill>
              </a:rPr>
              <a:t>)</a:t>
            </a:r>
            <a:r>
              <a:rPr lang="ko-KR" altLang="en-US" sz="1500" smtClean="0">
                <a:solidFill>
                  <a:schemeClr val="tx1"/>
                </a:solidFill>
              </a:rPr>
              <a:t>를 구하시오</a:t>
            </a:r>
            <a:r>
              <a:rPr lang="en-US" altLang="ko-KR" sz="150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59632" y="1070405"/>
            <a:ext cx="5786846" cy="962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e.empno, e.ename, e.job,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</a:t>
            </a:r>
            <a:r>
              <a:rPr lang="en-US" altLang="ko-KR" sz="15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LEFT OUTER JOIN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( e.deptno= d.deptno and d.loc='CHICAGO')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where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e.job='CLERK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1637" y="4066349"/>
            <a:ext cx="4335678" cy="1262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EMPNO ENAME     JOB        DEPTNO DNAME      LOC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 --------- --------- ------- ---------- ---------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7900 JAMES     CLERK          30 SALES      CHICAGO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7876 ADAMS     CLERK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7369 SMITH     CLERK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7934 MILLER    CLERK</a:t>
            </a:r>
            <a:endParaRPr lang="ko-KR" altLang="ko-KR" sz="12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31449" y="3227840"/>
            <a:ext cx="4320480" cy="3600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EMPNO ENAME     JOB        DEPTNO DNAME      LOC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 --------- --------- ------- ---------- ---------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7900 JAMES     CLERK          30 SALES      CHICAGO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7876 ADAMS     CLERK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7369 SMITH     CLERK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7782 CLARK     MANAGER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7844 TURNER    SALESMAN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7654 MARTIN    SALESMAN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7521 WARD      SALESMAN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7499 ALLEN     SALESMAN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7566 JONES     MANAGER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7934 MILLER    CLERK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7902 FORD      ANALYST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7788 SCOTT     ANALYST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7839 KING      PRESIDENT</a:t>
            </a:r>
          </a:p>
          <a:p>
            <a:r>
              <a:rPr lang="en-US" altLang="ko-KR" sz="12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7698 BLAKE     MANAGER</a:t>
            </a:r>
          </a:p>
          <a:p>
            <a:endParaRPr lang="en-US" altLang="ko-KR" sz="12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2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30643" y="2033270"/>
            <a:ext cx="6327414" cy="753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e.empno, e.ename, e.job,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</a:t>
            </a:r>
            <a:r>
              <a:rPr lang="en-US" altLang="ko-KR" sz="15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LEFT OUTER JOIN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( e.deptno= d.deptno and d.loc='CHICAGO' and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e.job='CLERK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');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2" name="꺾인 연결선 11"/>
          <p:cNvCxnSpPr>
            <a:stCxn id="10" idx="2"/>
            <a:endCxn id="9" idx="0"/>
          </p:cNvCxnSpPr>
          <p:nvPr/>
        </p:nvCxnSpPr>
        <p:spPr>
          <a:xfrm rot="16200000" flipH="1">
            <a:off x="6072731" y="2608882"/>
            <a:ext cx="440576" cy="7973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꺾인 연결선 12"/>
          <p:cNvCxnSpPr>
            <a:stCxn id="5" idx="1"/>
            <a:endCxn id="7" idx="0"/>
          </p:cNvCxnSpPr>
          <p:nvPr/>
        </p:nvCxnSpPr>
        <p:spPr>
          <a:xfrm rot="10800000" flipH="1" flipV="1">
            <a:off x="1259632" y="1551837"/>
            <a:ext cx="1059844" cy="2514512"/>
          </a:xfrm>
          <a:prstGeom prst="bentConnector4">
            <a:avLst>
              <a:gd name="adj1" fmla="val -21569"/>
              <a:gd name="adj2" fmla="val 595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689182" y="1802540"/>
            <a:ext cx="2737852" cy="165618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* from   dept;</a:t>
            </a:r>
            <a:endParaRPr lang="ko-KR" altLang="ko-KR" sz="12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endParaRPr lang="en-US" altLang="ko-KR" sz="120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2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DEPTNO </a:t>
            </a:r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DNAME      LOC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 ---------- ---------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10 ACCOUNTING NEW YORK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20 RESEARCH   DALLAS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30 SALES      CHICAGO</a:t>
            </a:r>
          </a:p>
          <a:p>
            <a:r>
              <a:rPr lang="en-US" altLang="ko-KR" sz="12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40 OPERATIONS BOSTON</a:t>
            </a:r>
            <a:endParaRPr lang="ko-KR" altLang="ko-KR" sz="12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901" y="3544170"/>
            <a:ext cx="4397133" cy="326920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* from   </a:t>
            </a:r>
            <a:r>
              <a:rPr lang="en-US" altLang="ko-KR" sz="11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emp;</a:t>
            </a:r>
            <a:endParaRPr lang="ko-KR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endParaRPr lang="en-US" altLang="ko-KR" sz="110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EMPNO 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 MGR HIREDATE   SAL  COMM  DEPTNO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 --------- --------- ----- -------- ----- ----- 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7369 SMITH     CLERK      7902 80/11/17   800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7499 ALLEN     SALESMAN   7698 81/02/20  1600   300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7521 WARD      SALESMAN   7698 81/02/22  1250   500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7566 JONES     MANAGER    7839 81/04/02  2975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7654 MARTIN    SALESMAN   7698 81/09/28  1250  1400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7698 BLAKE     MANAGER    7839 81/05/01  2850      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7782 CLARK     MANAGER    7839 81/06/09  2450            10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7788 SCOTT     ANALYST    7566 82/12/09  3000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7839 KING      PRESIDENT       81/11/17  5000            10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7844 TURNER    SALESMAN   7698 81/09/08  1500     0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7876 ADAMS     CLERK      7788 83/01/12  1100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7900 JAMES     CLERK      7698 81/12/03   950            30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7902 FORD      ANALYST    7566 81/12/03  3000            20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7934 MILLER    CLERK      7782 82/01/23  1300            10</a:t>
            </a:r>
          </a:p>
          <a:p>
            <a:endParaRPr lang="en-US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485138"/>
            <a:ext cx="3384376" cy="1161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e.ename , e.job, e.deptno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</a:t>
            </a:r>
            <a:r>
              <a:rPr lang="en-US" altLang="ko-KR" sz="15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JOIN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( 1=1 );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488891" y="333777"/>
            <a:ext cx="3358626" cy="624989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MANAGER 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40 OPERATIONS BOSTON</a:t>
            </a:r>
          </a:p>
          <a:p>
            <a:pPr>
              <a:lnSpc>
                <a:spcPts val="800"/>
              </a:lnSpc>
            </a:pPr>
            <a:endParaRPr lang="en-US" altLang="ko-KR" sz="8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56 </a:t>
            </a:r>
            <a:r>
              <a:rPr lang="ko-KR" altLang="en-US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8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2" name="꺾인 연결선 11"/>
          <p:cNvCxnSpPr>
            <a:stCxn id="9" idx="3"/>
            <a:endCxn id="10" idx="1"/>
          </p:cNvCxnSpPr>
          <p:nvPr/>
        </p:nvCxnSpPr>
        <p:spPr>
          <a:xfrm flipV="1">
            <a:off x="4427034" y="3458725"/>
            <a:ext cx="1061857" cy="17200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꺾인 연결선 13"/>
          <p:cNvCxnSpPr>
            <a:stCxn id="7" idx="3"/>
            <a:endCxn id="10" idx="1"/>
          </p:cNvCxnSpPr>
          <p:nvPr/>
        </p:nvCxnSpPr>
        <p:spPr>
          <a:xfrm>
            <a:off x="4427034" y="2630632"/>
            <a:ext cx="1061857" cy="82809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611560" y="56959"/>
            <a:ext cx="1198385" cy="42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CROSS </a:t>
            </a:r>
            <a:r>
              <a:rPr lang="ko-KR" altLang="en-US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조인</a:t>
            </a:r>
            <a:endParaRPr lang="ko-KR" altLang="ko-KR" sz="1500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55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572000" y="3147290"/>
            <a:ext cx="4154947" cy="320906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</a:t>
            </a:r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DEPTNO  DEPTNO 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DNAME      LOC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endParaRPr lang="en-US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2" name="꺾인 연결선 11"/>
          <p:cNvCxnSpPr>
            <a:stCxn id="22" idx="3"/>
            <a:endCxn id="10" idx="1"/>
          </p:cNvCxnSpPr>
          <p:nvPr/>
        </p:nvCxnSpPr>
        <p:spPr>
          <a:xfrm>
            <a:off x="3540819" y="3413965"/>
            <a:ext cx="1031181" cy="13378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4861012" y="437815"/>
            <a:ext cx="1198385" cy="42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내부조인</a:t>
            </a:r>
            <a:r>
              <a:rPr lang="en-US" altLang="ko-KR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(1)</a:t>
            </a:r>
            <a:endParaRPr lang="ko-KR" altLang="ko-KR" sz="1500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82193" y="289017"/>
            <a:ext cx="3358626" cy="624989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</a:t>
            </a:r>
            <a:r>
              <a:rPr lang="en-US" altLang="ko-KR" sz="8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20      20 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</a:t>
            </a:r>
            <a:r>
              <a:rPr lang="en-US" altLang="ko-KR" sz="8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30      30 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MANAGER 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40 OPERATIONS BOSTON</a:t>
            </a:r>
          </a:p>
          <a:p>
            <a:pPr>
              <a:lnSpc>
                <a:spcPts val="800"/>
              </a:lnSpc>
            </a:pPr>
            <a:endParaRPr lang="en-US" altLang="ko-KR" sz="8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56 </a:t>
            </a:r>
            <a:r>
              <a:rPr lang="ko-KR" altLang="en-US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8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572000" y="967103"/>
            <a:ext cx="3384376" cy="1161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e.ename , e.job, e.deptno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</a:t>
            </a:r>
            <a:r>
              <a:rPr lang="en-US" altLang="ko-KR" sz="15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JOIN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e.deptno= d.deptno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);</a:t>
            </a:r>
            <a:endParaRPr lang="ko-KR" altLang="ko-KR" sz="15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49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992052"/>
            <a:ext cx="4154947" cy="320906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endParaRPr lang="en-US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2" name="꺾인 연결선 11"/>
          <p:cNvCxnSpPr>
            <a:stCxn id="13" idx="2"/>
            <a:endCxn id="9" idx="0"/>
          </p:cNvCxnSpPr>
          <p:nvPr/>
        </p:nvCxnSpPr>
        <p:spPr>
          <a:xfrm rot="5400000">
            <a:off x="6283676" y="4338732"/>
            <a:ext cx="771296" cy="11999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4427984" y="128371"/>
            <a:ext cx="1198385" cy="42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내부조인</a:t>
            </a:r>
            <a:r>
              <a:rPr lang="en-US" altLang="ko-KR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ko-KR" sz="1500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572000" y="967103"/>
            <a:ext cx="3384376" cy="1161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e.ename , e.job, e.deptno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JOIN 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e.deptno= d.deptno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)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where 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e.job='CLERK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';</a:t>
            </a:r>
            <a:endParaRPr lang="ko-KR" altLang="ko-KR" sz="15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31853" y="4784376"/>
            <a:ext cx="4154947" cy="1263787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</a:t>
            </a:r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CLERK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</a:t>
            </a:r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CLERK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</a:t>
            </a:r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CLERK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</a:t>
            </a:r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CLERK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     30      30 SALES      CHICAGO</a:t>
            </a:r>
            <a:endParaRPr lang="ko-KR" altLang="ko-KR" sz="11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72000" y="2851660"/>
            <a:ext cx="4314639" cy="1161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e.ename , e.job, e.deptno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JOIN 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e.deptno= d.deptno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and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e.job='CLERK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');</a:t>
            </a:r>
            <a:endParaRPr lang="ko-KR" altLang="ko-KR" sz="1500" dirty="0" smtClean="0">
              <a:solidFill>
                <a:srgbClr val="FF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등호 7"/>
          <p:cNvSpPr/>
          <p:nvPr/>
        </p:nvSpPr>
        <p:spPr>
          <a:xfrm rot="5400000">
            <a:off x="5836760" y="2474659"/>
            <a:ext cx="534915" cy="243844"/>
          </a:xfrm>
          <a:prstGeom prst="mathEqual">
            <a:avLst>
              <a:gd name="adj1" fmla="val 23520"/>
              <a:gd name="adj2" fmla="val 502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572000" y="3147290"/>
            <a:ext cx="4154947" cy="320906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30 SALES      CHICAGO</a:t>
            </a:r>
          </a:p>
          <a:p>
            <a:endParaRPr lang="en-US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2" name="꺾인 연결선 11"/>
          <p:cNvCxnSpPr>
            <a:stCxn id="22" idx="3"/>
            <a:endCxn id="10" idx="1"/>
          </p:cNvCxnSpPr>
          <p:nvPr/>
        </p:nvCxnSpPr>
        <p:spPr>
          <a:xfrm>
            <a:off x="3540819" y="3413965"/>
            <a:ext cx="1031181" cy="13378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4861012" y="437815"/>
            <a:ext cx="1198385" cy="42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외부조인</a:t>
            </a:r>
            <a:r>
              <a:rPr lang="en-US" altLang="ko-KR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(1)</a:t>
            </a:r>
            <a:endParaRPr lang="ko-KR" altLang="ko-KR" sz="1500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82193" y="289017"/>
            <a:ext cx="3358626" cy="624989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</a:t>
            </a:r>
            <a:r>
              <a:rPr lang="en-US" altLang="ko-KR" sz="8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20      20 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20 RESEARCH   DALLAS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</a:t>
            </a:r>
            <a:r>
              <a:rPr lang="en-US" altLang="ko-KR" sz="8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30      30 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30 SALES      CHICAGO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MANAGER 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40 OPERATIONS BOSTON</a:t>
            </a: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40 OPERATIONS BOSTON</a:t>
            </a:r>
          </a:p>
          <a:p>
            <a:pPr>
              <a:lnSpc>
                <a:spcPts val="800"/>
              </a:lnSpc>
            </a:pPr>
            <a:endParaRPr lang="en-US" altLang="ko-KR" sz="8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ts val="800"/>
              </a:lnSpc>
            </a:pP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56 </a:t>
            </a:r>
            <a:r>
              <a:rPr lang="ko-KR" altLang="en-US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8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8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572000" y="967103"/>
            <a:ext cx="3744416" cy="1161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e.ename , e.job, e.deptno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</a:t>
            </a:r>
            <a:r>
              <a:rPr lang="en-US" altLang="ko-KR" sz="15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LEFT OUTER </a:t>
            </a:r>
            <a:r>
              <a:rPr lang="en-US" altLang="ko-KR" sz="15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JOIN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e.deptno= d.deptno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);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10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23528" y="5157192"/>
            <a:ext cx="4154947" cy="148719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  <a:endParaRPr lang="ko-KR" altLang="ko-KR" sz="11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2" name="꺾인 연결선 11"/>
          <p:cNvCxnSpPr>
            <a:stCxn id="27" idx="2"/>
            <a:endCxn id="10" idx="0"/>
          </p:cNvCxnSpPr>
          <p:nvPr/>
        </p:nvCxnSpPr>
        <p:spPr>
          <a:xfrm rot="16200000" flipH="1">
            <a:off x="2101856" y="4858045"/>
            <a:ext cx="331137" cy="2671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4788024" y="30623"/>
            <a:ext cx="1198385" cy="42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외부조인</a:t>
            </a:r>
            <a:r>
              <a:rPr lang="en-US" altLang="ko-KR" sz="1500" b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(2)</a:t>
            </a:r>
            <a:endParaRPr lang="ko-KR" altLang="ko-KR" sz="1500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61638" y="3374676"/>
            <a:ext cx="3744416" cy="1451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e.ename , e.job, e.deptno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</a:t>
            </a:r>
            <a:r>
              <a:rPr lang="en-US" altLang="ko-KR" sz="15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LEFT OUTER </a:t>
            </a:r>
            <a:r>
              <a:rPr lang="en-US" altLang="ko-KR" sz="15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JOIN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e.deptno= d.deptno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)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where 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e.job=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'CLERK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6167" y="116632"/>
            <a:ext cx="4154947" cy="320906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      30 SALES      CHICAGO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      30 SALES      CHICAGO</a:t>
            </a:r>
          </a:p>
          <a:p>
            <a:endParaRPr lang="en-US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59473" y="956519"/>
            <a:ext cx="4283498" cy="1104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select e.ename , e.job, e.deptno</a:t>
            </a:r>
          </a:p>
          <a:p>
            <a:r>
              <a:rPr lang="en-US" altLang="ko-KR" sz="15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, d.deptno, d.dname, d.loc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from   emp e </a:t>
            </a:r>
            <a:r>
              <a:rPr lang="en-US" altLang="ko-KR" sz="1500" b="1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LEFT OUTER </a:t>
            </a:r>
            <a:r>
              <a:rPr lang="en-US" altLang="ko-KR" sz="1500" b="1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JOIN 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dept d  </a:t>
            </a:r>
          </a:p>
          <a:p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ON 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e.deptno= d.deptno</a:t>
            </a:r>
            <a:r>
              <a:rPr lang="en-US" altLang="ko-KR" sz="1500" smtClean="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and e.job</a:t>
            </a:r>
            <a:r>
              <a:rPr lang="en-US" altLang="ko-KR" sz="15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='CLERK</a:t>
            </a:r>
            <a:r>
              <a:rPr lang="en-US" altLang="ko-KR" sz="150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');</a:t>
            </a:r>
            <a:endParaRPr lang="ko-KR" altLang="ko-KR" sz="15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88024" y="2905534"/>
            <a:ext cx="4154947" cy="3600399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ENAME     JOB        DEPTNO  DEPTNO DNAME      LOC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--------- --------- ------- ------- ---------- ---------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MILLER    CLERK          10      10 ACCOUNTING NEW YORK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ADAMS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SMITH     CLERK          20      20 RESEARCH   DALLAS</a:t>
            </a: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JAMES     CLERK          30      30 SALES      CHICAGO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CLARK     MANAGER        10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TURNER    SALESMAN       30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MARTIN    SALESMAN       30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WARD      SALESMAN       30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ALLEN     SALESMAN       30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JONES     MANAGER        20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FORD      ANALYST        20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SCOTT     ANALYST        20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KING      PRESIDENT      10</a:t>
            </a:r>
          </a:p>
          <a:p>
            <a:r>
              <a:rPr lang="en-US" altLang="ko-KR" sz="1100">
                <a:solidFill>
                  <a:srgbClr val="FF0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BLAKE     MANAGER        30</a:t>
            </a:r>
          </a:p>
          <a:p>
            <a:endParaRPr lang="en-US" altLang="ko-KR" sz="110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14 </a:t>
            </a:r>
            <a:r>
              <a:rPr lang="ko-KR" altLang="en-US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개의 행이 선택되었습니다</a:t>
            </a:r>
            <a:r>
              <a:rPr lang="en-US" altLang="ko-KR" sz="110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ko-KR" sz="11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7" name="꺾인 연결선 16"/>
          <p:cNvCxnSpPr>
            <a:stCxn id="13" idx="2"/>
            <a:endCxn id="16" idx="0"/>
          </p:cNvCxnSpPr>
          <p:nvPr/>
        </p:nvCxnSpPr>
        <p:spPr>
          <a:xfrm rot="16200000" flipH="1">
            <a:off x="6411017" y="2451053"/>
            <a:ext cx="844686" cy="642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6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순서도: 처리 223"/>
          <p:cNvSpPr/>
          <p:nvPr/>
        </p:nvSpPr>
        <p:spPr>
          <a:xfrm>
            <a:off x="696531" y="4168655"/>
            <a:ext cx="346646" cy="374380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675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22" name="순서도: 처리 221"/>
          <p:cNvSpPr/>
          <p:nvPr/>
        </p:nvSpPr>
        <p:spPr>
          <a:xfrm>
            <a:off x="4278383" y="4164938"/>
            <a:ext cx="728437" cy="22994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675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723" y="1000289"/>
            <a:ext cx="4925925" cy="351262"/>
          </a:xfrm>
        </p:spPr>
        <p:txBody>
          <a:bodyPr>
            <a:noAutofit/>
          </a:bodyPr>
          <a:lstStyle/>
          <a:p>
            <a:pPr fontAlgn="base"/>
            <a:r>
              <a:rPr lang="en-US" altLang="ko-KR" sz="1200"/>
              <a:t>[[ sw</a:t>
            </a:r>
            <a:r>
              <a:rPr lang="ko-KR" altLang="en-US" sz="1200"/>
              <a:t>시스템 종류 </a:t>
            </a:r>
            <a:r>
              <a:rPr lang="en-US" altLang="ko-KR" sz="1200"/>
              <a:t>]]</a:t>
            </a:r>
            <a:r>
              <a:rPr lang="ko-KR" altLang="en-US" sz="1200"/>
              <a:t/>
            </a:r>
            <a:br>
              <a:rPr lang="ko-KR" altLang="en-US" sz="1200"/>
            </a:br>
            <a:r>
              <a:rPr lang="ko-KR" altLang="en-US" sz="1200"/>
              <a:t>⚆ </a:t>
            </a:r>
            <a:r>
              <a:rPr lang="en-US" altLang="ko-KR" sz="1200"/>
              <a:t>(</a:t>
            </a:r>
            <a:r>
              <a:rPr lang="ko-KR" altLang="en-US" sz="1200"/>
              <a:t>네트워크</a:t>
            </a:r>
            <a:r>
              <a:rPr lang="en-US" altLang="ko-KR" sz="1200"/>
              <a:t>x) </a:t>
            </a:r>
            <a:r>
              <a:rPr lang="ko-KR" altLang="en-US" sz="1200"/>
              <a:t>단독 시스템 </a:t>
            </a:r>
            <a:r>
              <a:rPr lang="en-US" altLang="ko-KR" sz="1200"/>
              <a:t>:   </a:t>
            </a:r>
            <a:r>
              <a:rPr lang="ko-KR" altLang="en-US" sz="1200"/>
              <a:t>메모장</a:t>
            </a:r>
            <a:r>
              <a:rPr lang="en-US" altLang="ko-KR" sz="1200"/>
              <a:t>, </a:t>
            </a:r>
            <a:r>
              <a:rPr lang="ko-KR" altLang="en-US" sz="1200"/>
              <a:t>그림판</a:t>
            </a:r>
            <a:r>
              <a:rPr lang="en-US" altLang="ko-KR" sz="1200"/>
              <a:t>, </a:t>
            </a:r>
            <a:r>
              <a:rPr lang="ko-KR" altLang="en-US" sz="1200"/>
              <a:t>엑셀</a:t>
            </a:r>
            <a:r>
              <a:rPr lang="en-US" altLang="ko-KR" sz="1200"/>
              <a:t>, </a:t>
            </a:r>
            <a:r>
              <a:rPr lang="ko-KR" altLang="en-US" sz="1200"/>
              <a:t>워드</a:t>
            </a:r>
            <a:r>
              <a:rPr lang="en-US" altLang="ko-KR" sz="1200"/>
              <a:t>, PPT .....</a:t>
            </a:r>
          </a:p>
        </p:txBody>
      </p:sp>
      <p:sp>
        <p:nvSpPr>
          <p:cNvPr id="4" name="원통 3"/>
          <p:cNvSpPr/>
          <p:nvPr/>
        </p:nvSpPr>
        <p:spPr>
          <a:xfrm>
            <a:off x="7564323" y="2742649"/>
            <a:ext cx="292880" cy="195253"/>
          </a:xfrm>
          <a:prstGeom prst="can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DB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7548268" y="2276830"/>
            <a:ext cx="330353" cy="200678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DBMS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5609172" y="2657316"/>
            <a:ext cx="1073819" cy="485827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ko-KR" altLang="en-US" sz="750">
                <a:solidFill>
                  <a:schemeClr val="tx1"/>
                </a:solidFill>
              </a:rPr>
              <a:t>학교</a:t>
            </a:r>
            <a:r>
              <a:rPr lang="en-US" altLang="ko-KR" sz="750">
                <a:solidFill>
                  <a:schemeClr val="tx1"/>
                </a:solidFill>
              </a:rPr>
              <a:t>, </a:t>
            </a:r>
            <a:r>
              <a:rPr lang="ko-KR" altLang="en-US" sz="750">
                <a:solidFill>
                  <a:schemeClr val="tx1"/>
                </a:solidFill>
              </a:rPr>
              <a:t>병원</a:t>
            </a:r>
            <a:r>
              <a:rPr lang="en-US" altLang="ko-KR" sz="750">
                <a:solidFill>
                  <a:schemeClr val="tx1"/>
                </a:solidFill>
              </a:rPr>
              <a:t>,</a:t>
            </a:r>
            <a:r>
              <a:rPr lang="ko-KR" altLang="en-US" sz="750">
                <a:solidFill>
                  <a:schemeClr val="tx1"/>
                </a:solidFill>
              </a:rPr>
              <a:t>회사</a:t>
            </a:r>
            <a:r>
              <a:rPr lang="en-US" altLang="ko-KR" sz="750">
                <a:solidFill>
                  <a:schemeClr val="tx1"/>
                </a:solidFill>
              </a:rPr>
              <a:t>, ...</a:t>
            </a:r>
            <a:endParaRPr lang="ko-KR" altLang="en-US" sz="750">
              <a:solidFill>
                <a:schemeClr val="tx1"/>
              </a:solidFill>
            </a:endParaRPr>
          </a:p>
        </p:txBody>
      </p:sp>
      <p:sp>
        <p:nvSpPr>
          <p:cNvPr id="16" name="순서도: 처리 15"/>
          <p:cNvSpPr/>
          <p:nvPr/>
        </p:nvSpPr>
        <p:spPr>
          <a:xfrm>
            <a:off x="4290965" y="2297751"/>
            <a:ext cx="46750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VS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22" name="꺾인 연결선 21"/>
          <p:cNvCxnSpPr>
            <a:stCxn id="156" idx="0"/>
            <a:endCxn id="5" idx="1"/>
          </p:cNvCxnSpPr>
          <p:nvPr/>
        </p:nvCxnSpPr>
        <p:spPr>
          <a:xfrm flipV="1">
            <a:off x="6399999" y="2377170"/>
            <a:ext cx="1148270" cy="220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stCxn id="16" idx="3"/>
            <a:endCxn id="156" idx="2"/>
          </p:cNvCxnSpPr>
          <p:nvPr/>
        </p:nvCxnSpPr>
        <p:spPr>
          <a:xfrm flipV="1">
            <a:off x="4758469" y="2377389"/>
            <a:ext cx="996015" cy="2269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순서도: 처리 30"/>
          <p:cNvSpPr/>
          <p:nvPr/>
        </p:nvSpPr>
        <p:spPr>
          <a:xfrm>
            <a:off x="4267589" y="2705510"/>
            <a:ext cx="51425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[c.vbp]</a:t>
            </a:r>
          </a:p>
          <a:p>
            <a:pPr algn="ctr"/>
            <a:r>
              <a:rPr lang="en-US" altLang="ko-KR" sz="825">
                <a:solidFill>
                  <a:schemeClr val="tx1"/>
                </a:solidFill>
              </a:rPr>
              <a:t>VB+SQL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32" name="순서도: 처리 31"/>
          <p:cNvSpPr/>
          <p:nvPr/>
        </p:nvSpPr>
        <p:spPr>
          <a:xfrm>
            <a:off x="5740521" y="2707586"/>
            <a:ext cx="36213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675">
                <a:solidFill>
                  <a:schemeClr val="tx1"/>
                </a:solidFill>
              </a:rPr>
              <a:t>프로세스</a:t>
            </a:r>
            <a:endParaRPr lang="en-US" altLang="ko-KR" sz="675">
              <a:solidFill>
                <a:schemeClr val="tx1"/>
              </a:solidFill>
            </a:endParaRPr>
          </a:p>
          <a:p>
            <a:pPr algn="ctr"/>
            <a:r>
              <a:rPr lang="ko-KR" altLang="en-US" sz="675">
                <a:solidFill>
                  <a:schemeClr val="tx1"/>
                </a:solidFill>
              </a:rPr>
              <a:t>모델링</a:t>
            </a:r>
          </a:p>
        </p:txBody>
      </p:sp>
      <p:sp>
        <p:nvSpPr>
          <p:cNvPr id="33" name="순서도: 처리 32"/>
          <p:cNvSpPr/>
          <p:nvPr/>
        </p:nvSpPr>
        <p:spPr>
          <a:xfrm>
            <a:off x="6162568" y="2707586"/>
            <a:ext cx="386233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675">
                <a:solidFill>
                  <a:schemeClr val="tx1"/>
                </a:solidFill>
              </a:rPr>
              <a:t>데이터</a:t>
            </a:r>
            <a:endParaRPr lang="en-US" altLang="ko-KR" sz="675">
              <a:solidFill>
                <a:schemeClr val="tx1"/>
              </a:solidFill>
            </a:endParaRPr>
          </a:p>
          <a:p>
            <a:pPr algn="ctr"/>
            <a:r>
              <a:rPr lang="ko-KR" altLang="en-US" sz="675">
                <a:solidFill>
                  <a:schemeClr val="tx1"/>
                </a:solidFill>
              </a:rPr>
              <a:t>모델링</a:t>
            </a:r>
          </a:p>
        </p:txBody>
      </p:sp>
      <p:cxnSp>
        <p:nvCxnSpPr>
          <p:cNvPr id="44" name="꺾인 연결선 43"/>
          <p:cNvCxnSpPr>
            <a:stCxn id="31" idx="0"/>
            <a:endCxn id="16" idx="2"/>
          </p:cNvCxnSpPr>
          <p:nvPr/>
        </p:nvCxnSpPr>
        <p:spPr>
          <a:xfrm rot="5400000" flipH="1" flipV="1">
            <a:off x="4402744" y="2583537"/>
            <a:ext cx="243946" cy="1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순서도: 처리 51"/>
          <p:cNvSpPr/>
          <p:nvPr/>
        </p:nvSpPr>
        <p:spPr>
          <a:xfrm>
            <a:off x="3877085" y="2297751"/>
            <a:ext cx="351243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Eclipse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53" name="순서도: 처리 52"/>
          <p:cNvSpPr/>
          <p:nvPr/>
        </p:nvSpPr>
        <p:spPr>
          <a:xfrm>
            <a:off x="3542357" y="2704643"/>
            <a:ext cx="51425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[b.java]</a:t>
            </a:r>
          </a:p>
          <a:p>
            <a:pPr algn="ctr"/>
            <a:r>
              <a:rPr lang="en-US" altLang="ko-KR" sz="825">
                <a:solidFill>
                  <a:schemeClr val="tx1"/>
                </a:solidFill>
              </a:rPr>
              <a:t>Java+SQL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54" name="꺾인 연결선 53"/>
          <p:cNvCxnSpPr>
            <a:stCxn id="53" idx="0"/>
            <a:endCxn id="52" idx="2"/>
          </p:cNvCxnSpPr>
          <p:nvPr/>
        </p:nvCxnSpPr>
        <p:spPr>
          <a:xfrm rot="5400000" flipH="1" flipV="1">
            <a:off x="3804557" y="2456492"/>
            <a:ext cx="243079" cy="25322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순서도: 처리 54"/>
          <p:cNvSpPr/>
          <p:nvPr/>
        </p:nvSpPr>
        <p:spPr>
          <a:xfrm>
            <a:off x="2741286" y="2297751"/>
            <a:ext cx="684473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SQLdeveloper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56" name="순서도: 처리 55"/>
          <p:cNvSpPr/>
          <p:nvPr/>
        </p:nvSpPr>
        <p:spPr>
          <a:xfrm>
            <a:off x="2493369" y="2705399"/>
            <a:ext cx="51425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[a.sql]</a:t>
            </a:r>
          </a:p>
          <a:p>
            <a:pPr algn="ctr"/>
            <a:r>
              <a:rPr lang="en-US" altLang="ko-KR" sz="825">
                <a:solidFill>
                  <a:schemeClr val="tx1"/>
                </a:solidFill>
              </a:rPr>
              <a:t>SQL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57" name="꺾인 연결선 56"/>
          <p:cNvCxnSpPr>
            <a:stCxn id="56" idx="0"/>
            <a:endCxn id="55" idx="2"/>
          </p:cNvCxnSpPr>
          <p:nvPr/>
        </p:nvCxnSpPr>
        <p:spPr>
          <a:xfrm rot="5400000" flipH="1" flipV="1">
            <a:off x="2795092" y="2416969"/>
            <a:ext cx="243835" cy="333026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순서도: 처리 57"/>
          <p:cNvSpPr/>
          <p:nvPr/>
        </p:nvSpPr>
        <p:spPr>
          <a:xfrm>
            <a:off x="2251927" y="2297751"/>
            <a:ext cx="46750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SQLplus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60" name="꺾인 연결선 59"/>
          <p:cNvCxnSpPr>
            <a:stCxn id="56" idx="0"/>
            <a:endCxn id="58" idx="2"/>
          </p:cNvCxnSpPr>
          <p:nvPr/>
        </p:nvCxnSpPr>
        <p:spPr>
          <a:xfrm rot="16200000" flipV="1">
            <a:off x="2496170" y="2451072"/>
            <a:ext cx="243836" cy="264817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순서도: 처리 60"/>
          <p:cNvSpPr/>
          <p:nvPr/>
        </p:nvSpPr>
        <p:spPr>
          <a:xfrm>
            <a:off x="3574587" y="2297751"/>
            <a:ext cx="26389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cmd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63" name="꺾인 연결선 62"/>
          <p:cNvCxnSpPr>
            <a:stCxn id="53" idx="0"/>
            <a:endCxn id="61" idx="2"/>
          </p:cNvCxnSpPr>
          <p:nvPr/>
        </p:nvCxnSpPr>
        <p:spPr>
          <a:xfrm rot="16200000" flipV="1">
            <a:off x="3631470" y="2536628"/>
            <a:ext cx="243079" cy="92951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순서도: 처리 63"/>
          <p:cNvSpPr/>
          <p:nvPr/>
        </p:nvSpPr>
        <p:spPr>
          <a:xfrm>
            <a:off x="3376928" y="2090702"/>
            <a:ext cx="239904" cy="163813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JDK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65" name="꺾인 연결선 64"/>
          <p:cNvCxnSpPr>
            <a:stCxn id="64" idx="1"/>
            <a:endCxn id="55" idx="0"/>
          </p:cNvCxnSpPr>
          <p:nvPr/>
        </p:nvCxnSpPr>
        <p:spPr>
          <a:xfrm rot="10800000" flipV="1">
            <a:off x="3083524" y="2172608"/>
            <a:ext cx="293405" cy="125143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꺾인 연결선 67"/>
          <p:cNvCxnSpPr>
            <a:stCxn id="64" idx="3"/>
            <a:endCxn id="61" idx="0"/>
          </p:cNvCxnSpPr>
          <p:nvPr/>
        </p:nvCxnSpPr>
        <p:spPr>
          <a:xfrm>
            <a:off x="3616832" y="2172609"/>
            <a:ext cx="89702" cy="125143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꺾인 연결선 70"/>
          <p:cNvCxnSpPr>
            <a:stCxn id="64" idx="3"/>
            <a:endCxn id="52" idx="0"/>
          </p:cNvCxnSpPr>
          <p:nvPr/>
        </p:nvCxnSpPr>
        <p:spPr>
          <a:xfrm>
            <a:off x="3616832" y="2172609"/>
            <a:ext cx="435875" cy="125143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순서도: 처리 103"/>
          <p:cNvSpPr/>
          <p:nvPr/>
        </p:nvSpPr>
        <p:spPr>
          <a:xfrm>
            <a:off x="7268631" y="1932727"/>
            <a:ext cx="886281" cy="1089563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altLang="ko-KR" sz="825">
                <a:solidFill>
                  <a:schemeClr val="tx1"/>
                </a:solidFill>
              </a:rPr>
              <a:t>DB Server 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105" name="순서도: 처리 104"/>
          <p:cNvSpPr/>
          <p:nvPr/>
        </p:nvSpPr>
        <p:spPr>
          <a:xfrm>
            <a:off x="2188279" y="1932727"/>
            <a:ext cx="2900741" cy="1089563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altLang="ko-KR" sz="825">
                <a:solidFill>
                  <a:schemeClr val="tx1"/>
                </a:solidFill>
              </a:rPr>
              <a:t>Client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107" name="꺾인 연결선 106"/>
          <p:cNvCxnSpPr>
            <a:stCxn id="33" idx="3"/>
            <a:endCxn id="4" idx="2"/>
          </p:cNvCxnSpPr>
          <p:nvPr/>
        </p:nvCxnSpPr>
        <p:spPr>
          <a:xfrm>
            <a:off x="6548801" y="2839498"/>
            <a:ext cx="1015522" cy="778"/>
          </a:xfrm>
          <a:prstGeom prst="bentConnector3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꺾인 연결선 110"/>
          <p:cNvCxnSpPr>
            <a:stCxn id="32" idx="1"/>
            <a:endCxn id="31" idx="3"/>
          </p:cNvCxnSpPr>
          <p:nvPr/>
        </p:nvCxnSpPr>
        <p:spPr>
          <a:xfrm rot="10800000">
            <a:off x="4781844" y="2837422"/>
            <a:ext cx="958678" cy="2077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꺾인 연결선 114"/>
          <p:cNvCxnSpPr>
            <a:stCxn id="4" idx="1"/>
            <a:endCxn id="5" idx="2"/>
          </p:cNvCxnSpPr>
          <p:nvPr/>
        </p:nvCxnSpPr>
        <p:spPr>
          <a:xfrm rot="5400000" flipH="1" flipV="1">
            <a:off x="7579534" y="2608738"/>
            <a:ext cx="265141" cy="2682"/>
          </a:xfrm>
          <a:prstGeom prst="bentConnector3">
            <a:avLst>
              <a:gd name="adj1" fmla="val 50000"/>
            </a:avLst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제목 1"/>
          <p:cNvSpPr txBox="1">
            <a:spLocks/>
          </p:cNvSpPr>
          <p:nvPr/>
        </p:nvSpPr>
        <p:spPr>
          <a:xfrm>
            <a:off x="404472" y="2297751"/>
            <a:ext cx="1263655" cy="21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altLang="ko-KR" sz="1200"/>
              <a:t>-</a:t>
            </a:r>
            <a:r>
              <a:rPr lang="ko-KR" altLang="en-US" sz="1200"/>
              <a:t>앱 </a:t>
            </a:r>
            <a:r>
              <a:rPr lang="en-US" altLang="ko-KR" sz="1200"/>
              <a:t>[CS</a:t>
            </a:r>
            <a:r>
              <a:rPr lang="ko-KR" altLang="en-US" sz="1200"/>
              <a:t>프로그램</a:t>
            </a:r>
            <a:r>
              <a:rPr lang="en-US" altLang="ko-KR" sz="1200"/>
              <a:t>]</a:t>
            </a:r>
          </a:p>
        </p:txBody>
      </p:sp>
      <p:sp>
        <p:nvSpPr>
          <p:cNvPr id="120" name="제목 1"/>
          <p:cNvSpPr txBox="1">
            <a:spLocks/>
          </p:cNvSpPr>
          <p:nvPr/>
        </p:nvSpPr>
        <p:spPr>
          <a:xfrm>
            <a:off x="402996" y="3386120"/>
            <a:ext cx="1681213" cy="21872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altLang="ko-KR" sz="1200"/>
              <a:t>-</a:t>
            </a:r>
            <a:r>
              <a:rPr lang="ko-KR" altLang="en-US" sz="1200"/>
              <a:t>웹 </a:t>
            </a:r>
            <a:r>
              <a:rPr lang="en-US" altLang="ko-KR" sz="1200"/>
              <a:t>[Web CS</a:t>
            </a:r>
            <a:r>
              <a:rPr lang="ko-KR" altLang="en-US" sz="1200"/>
              <a:t>프로그램</a:t>
            </a:r>
            <a:r>
              <a:rPr lang="en-US" altLang="ko-KR" sz="1200"/>
              <a:t>]</a:t>
            </a:r>
          </a:p>
        </p:txBody>
      </p:sp>
      <p:sp>
        <p:nvSpPr>
          <p:cNvPr id="121" name="원통 120"/>
          <p:cNvSpPr/>
          <p:nvPr/>
        </p:nvSpPr>
        <p:spPr>
          <a:xfrm>
            <a:off x="7504513" y="4864938"/>
            <a:ext cx="292880" cy="195253"/>
          </a:xfrm>
          <a:prstGeom prst="can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DB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123" name="순서도: 처리 122"/>
          <p:cNvSpPr/>
          <p:nvPr/>
        </p:nvSpPr>
        <p:spPr>
          <a:xfrm>
            <a:off x="5530486" y="4767021"/>
            <a:ext cx="1073819" cy="485827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ko-KR" altLang="en-US" sz="750">
                <a:solidFill>
                  <a:schemeClr val="tx1"/>
                </a:solidFill>
              </a:rPr>
              <a:t>학교</a:t>
            </a:r>
            <a:r>
              <a:rPr lang="en-US" altLang="ko-KR" sz="750">
                <a:solidFill>
                  <a:schemeClr val="tx1"/>
                </a:solidFill>
              </a:rPr>
              <a:t>, </a:t>
            </a:r>
            <a:r>
              <a:rPr lang="ko-KR" altLang="en-US" sz="750">
                <a:solidFill>
                  <a:schemeClr val="tx1"/>
                </a:solidFill>
              </a:rPr>
              <a:t>병원</a:t>
            </a:r>
            <a:r>
              <a:rPr lang="en-US" altLang="ko-KR" sz="750">
                <a:solidFill>
                  <a:schemeClr val="tx1"/>
                </a:solidFill>
              </a:rPr>
              <a:t>,</a:t>
            </a:r>
            <a:r>
              <a:rPr lang="ko-KR" altLang="en-US" sz="750">
                <a:solidFill>
                  <a:schemeClr val="tx1"/>
                </a:solidFill>
              </a:rPr>
              <a:t>회사</a:t>
            </a:r>
            <a:r>
              <a:rPr lang="en-US" altLang="ko-KR" sz="750">
                <a:solidFill>
                  <a:schemeClr val="tx1"/>
                </a:solidFill>
              </a:rPr>
              <a:t>, ...</a:t>
            </a:r>
            <a:endParaRPr lang="ko-KR" altLang="en-US" sz="750">
              <a:solidFill>
                <a:schemeClr val="tx1"/>
              </a:solidFill>
            </a:endParaRPr>
          </a:p>
        </p:txBody>
      </p:sp>
      <p:sp>
        <p:nvSpPr>
          <p:cNvPr id="124" name="구름 123"/>
          <p:cNvSpPr/>
          <p:nvPr/>
        </p:nvSpPr>
        <p:spPr>
          <a:xfrm>
            <a:off x="5694799" y="4169874"/>
            <a:ext cx="648065" cy="288652"/>
          </a:xfrm>
          <a:prstGeom prst="cloud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>
                <a:solidFill>
                  <a:schemeClr val="tx1"/>
                </a:solidFill>
              </a:rPr>
              <a:t>Internet</a:t>
            </a:r>
          </a:p>
          <a:p>
            <a:pPr algn="ctr"/>
            <a:r>
              <a:rPr lang="en-US" altLang="ko-KR" sz="750">
                <a:solidFill>
                  <a:schemeClr val="tx1"/>
                </a:solidFill>
              </a:rPr>
              <a:t>id/pass</a:t>
            </a:r>
            <a:endParaRPr lang="ko-KR" altLang="en-US" sz="750">
              <a:solidFill>
                <a:schemeClr val="tx1"/>
              </a:solidFill>
            </a:endParaRPr>
          </a:p>
        </p:txBody>
      </p:sp>
      <p:cxnSp>
        <p:nvCxnSpPr>
          <p:cNvPr id="125" name="꺾인 연결선 124"/>
          <p:cNvCxnSpPr>
            <a:stCxn id="124" idx="0"/>
            <a:endCxn id="122" idx="1"/>
          </p:cNvCxnSpPr>
          <p:nvPr/>
        </p:nvCxnSpPr>
        <p:spPr>
          <a:xfrm flipV="1">
            <a:off x="6342325" y="4310706"/>
            <a:ext cx="1146134" cy="3494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꺾인 연결선 125"/>
          <p:cNvCxnSpPr>
            <a:stCxn id="144" idx="3"/>
            <a:endCxn id="124" idx="2"/>
          </p:cNvCxnSpPr>
          <p:nvPr/>
        </p:nvCxnSpPr>
        <p:spPr>
          <a:xfrm flipV="1">
            <a:off x="4972292" y="4314200"/>
            <a:ext cx="724518" cy="2076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순서도: 처리 126"/>
          <p:cNvSpPr/>
          <p:nvPr/>
        </p:nvSpPr>
        <p:spPr>
          <a:xfrm>
            <a:off x="5674419" y="4842458"/>
            <a:ext cx="362135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675">
                <a:solidFill>
                  <a:schemeClr val="tx1"/>
                </a:solidFill>
              </a:rPr>
              <a:t>프로세스</a:t>
            </a:r>
            <a:endParaRPr lang="en-US" altLang="ko-KR" sz="675">
              <a:solidFill>
                <a:schemeClr val="tx1"/>
              </a:solidFill>
            </a:endParaRPr>
          </a:p>
          <a:p>
            <a:pPr algn="ctr"/>
            <a:r>
              <a:rPr lang="ko-KR" altLang="en-US" sz="675">
                <a:solidFill>
                  <a:schemeClr val="tx1"/>
                </a:solidFill>
              </a:rPr>
              <a:t>모델링</a:t>
            </a:r>
          </a:p>
        </p:txBody>
      </p:sp>
      <p:sp>
        <p:nvSpPr>
          <p:cNvPr id="128" name="순서도: 처리 127"/>
          <p:cNvSpPr/>
          <p:nvPr/>
        </p:nvSpPr>
        <p:spPr>
          <a:xfrm>
            <a:off x="6102758" y="4842458"/>
            <a:ext cx="386233" cy="26382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675">
                <a:solidFill>
                  <a:schemeClr val="tx1"/>
                </a:solidFill>
              </a:rPr>
              <a:t>데이터</a:t>
            </a:r>
            <a:endParaRPr lang="en-US" altLang="ko-KR" sz="675">
              <a:solidFill>
                <a:schemeClr val="tx1"/>
              </a:solidFill>
            </a:endParaRPr>
          </a:p>
          <a:p>
            <a:pPr algn="ctr"/>
            <a:r>
              <a:rPr lang="ko-KR" altLang="en-US" sz="675">
                <a:solidFill>
                  <a:schemeClr val="tx1"/>
                </a:solidFill>
              </a:rPr>
              <a:t>모델링</a:t>
            </a:r>
          </a:p>
        </p:txBody>
      </p:sp>
      <p:sp>
        <p:nvSpPr>
          <p:cNvPr id="129" name="순서도: 처리 128"/>
          <p:cNvSpPr/>
          <p:nvPr/>
        </p:nvSpPr>
        <p:spPr>
          <a:xfrm>
            <a:off x="4139815" y="4844600"/>
            <a:ext cx="351243" cy="101715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Eclipse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130" name="순서도: 처리 129"/>
          <p:cNvSpPr/>
          <p:nvPr/>
        </p:nvSpPr>
        <p:spPr>
          <a:xfrm>
            <a:off x="4639988" y="4856091"/>
            <a:ext cx="351243" cy="23983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75">
                <a:solidFill>
                  <a:schemeClr val="tx1"/>
                </a:solidFill>
              </a:rPr>
              <a:t>[c.jsp]</a:t>
            </a:r>
          </a:p>
          <a:p>
            <a:pPr algn="ctr"/>
            <a:r>
              <a:rPr lang="en-US" altLang="ko-KR" sz="675">
                <a:solidFill>
                  <a:schemeClr val="tx1"/>
                </a:solidFill>
              </a:rPr>
              <a:t>JSP+SQL</a:t>
            </a:r>
            <a:endParaRPr lang="ko-KR" altLang="en-US" sz="675">
              <a:solidFill>
                <a:schemeClr val="tx1"/>
              </a:solidFill>
            </a:endParaRPr>
          </a:p>
        </p:txBody>
      </p:sp>
      <p:cxnSp>
        <p:nvCxnSpPr>
          <p:cNvPr id="131" name="꺾인 연결선 130"/>
          <p:cNvCxnSpPr>
            <a:stCxn id="130" idx="1"/>
            <a:endCxn id="129" idx="3"/>
          </p:cNvCxnSpPr>
          <p:nvPr/>
        </p:nvCxnSpPr>
        <p:spPr>
          <a:xfrm rot="10800000">
            <a:off x="4491059" y="4895457"/>
            <a:ext cx="148930" cy="8055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순서도: 처리 131"/>
          <p:cNvSpPr/>
          <p:nvPr/>
        </p:nvSpPr>
        <p:spPr>
          <a:xfrm>
            <a:off x="4139815" y="4954324"/>
            <a:ext cx="351242" cy="105866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cmd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133" name="꺾인 연결선 132"/>
          <p:cNvCxnSpPr>
            <a:stCxn id="130" idx="1"/>
            <a:endCxn id="132" idx="3"/>
          </p:cNvCxnSpPr>
          <p:nvPr/>
        </p:nvCxnSpPr>
        <p:spPr>
          <a:xfrm rot="10800000" flipV="1">
            <a:off x="4491057" y="4976010"/>
            <a:ext cx="148931" cy="31247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순서도: 처리 133"/>
          <p:cNvSpPr/>
          <p:nvPr/>
        </p:nvSpPr>
        <p:spPr>
          <a:xfrm>
            <a:off x="3725294" y="4627291"/>
            <a:ext cx="646530" cy="13187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JDK+tomcat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135" name="꺾인 연결선 134"/>
          <p:cNvCxnSpPr>
            <a:stCxn id="134" idx="2"/>
            <a:endCxn id="132" idx="1"/>
          </p:cNvCxnSpPr>
          <p:nvPr/>
        </p:nvCxnSpPr>
        <p:spPr>
          <a:xfrm rot="16200000" flipH="1">
            <a:off x="3970140" y="4837581"/>
            <a:ext cx="248095" cy="91256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꺾인 연결선 135"/>
          <p:cNvCxnSpPr>
            <a:stCxn id="134" idx="2"/>
            <a:endCxn id="129" idx="1"/>
          </p:cNvCxnSpPr>
          <p:nvPr/>
        </p:nvCxnSpPr>
        <p:spPr>
          <a:xfrm rot="16200000" flipH="1">
            <a:off x="4026040" y="4781681"/>
            <a:ext cx="136295" cy="91256"/>
          </a:xfrm>
          <a:prstGeom prst="bentConnector2">
            <a:avLst/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순서도: 처리 136"/>
          <p:cNvSpPr/>
          <p:nvPr/>
        </p:nvSpPr>
        <p:spPr>
          <a:xfrm>
            <a:off x="7208821" y="4055015"/>
            <a:ext cx="886281" cy="1089563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altLang="ko-KR" sz="825">
                <a:solidFill>
                  <a:schemeClr val="tx1"/>
                </a:solidFill>
              </a:rPr>
              <a:t>DB Server 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138" name="순서도: 처리 137"/>
          <p:cNvSpPr/>
          <p:nvPr/>
        </p:nvSpPr>
        <p:spPr>
          <a:xfrm>
            <a:off x="2911612" y="3917009"/>
            <a:ext cx="2177408" cy="1289683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altLang="ko-KR" sz="825">
                <a:solidFill>
                  <a:schemeClr val="tx1"/>
                </a:solidFill>
              </a:rPr>
              <a:t>Web Container(tomcat)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139" name="꺾인 연결선 138"/>
          <p:cNvCxnSpPr>
            <a:stCxn id="128" idx="3"/>
            <a:endCxn id="121" idx="2"/>
          </p:cNvCxnSpPr>
          <p:nvPr/>
        </p:nvCxnSpPr>
        <p:spPr>
          <a:xfrm>
            <a:off x="6488991" y="4961787"/>
            <a:ext cx="1015522" cy="778"/>
          </a:xfrm>
          <a:prstGeom prst="bentConnector3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꺾인 연결선 139"/>
          <p:cNvCxnSpPr>
            <a:stCxn id="127" idx="1"/>
            <a:endCxn id="130" idx="3"/>
          </p:cNvCxnSpPr>
          <p:nvPr/>
        </p:nvCxnSpPr>
        <p:spPr>
          <a:xfrm rot="10800000" flipV="1">
            <a:off x="4991230" y="4974370"/>
            <a:ext cx="683189" cy="1640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stCxn id="121" idx="1"/>
            <a:endCxn id="122" idx="2"/>
          </p:cNvCxnSpPr>
          <p:nvPr/>
        </p:nvCxnSpPr>
        <p:spPr>
          <a:xfrm rot="5400000" flipH="1" flipV="1">
            <a:off x="7425348" y="4636650"/>
            <a:ext cx="453893" cy="2682"/>
          </a:xfrm>
          <a:prstGeom prst="bentConnector3">
            <a:avLst>
              <a:gd name="adj1" fmla="val 50000"/>
            </a:avLst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순서도: 처리 141"/>
          <p:cNvSpPr/>
          <p:nvPr/>
        </p:nvSpPr>
        <p:spPr>
          <a:xfrm>
            <a:off x="635938" y="4139980"/>
            <a:ext cx="377207" cy="365024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[WB]</a:t>
            </a:r>
          </a:p>
          <a:p>
            <a:pPr algn="ctr"/>
            <a:r>
              <a:rPr lang="en-US" altLang="ko-KR" sz="75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Chrome</a:t>
            </a:r>
          </a:p>
          <a:p>
            <a:pPr algn="ctr"/>
            <a:r>
              <a:rPr lang="en-US" altLang="ko-KR" sz="75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IE</a:t>
            </a:r>
            <a:endParaRPr lang="ko-KR" altLang="en-US" sz="75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43" name="순서도: 처리 142"/>
          <p:cNvSpPr/>
          <p:nvPr/>
        </p:nvSpPr>
        <p:spPr>
          <a:xfrm>
            <a:off x="3061876" y="4208319"/>
            <a:ext cx="569923" cy="222927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75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[WS] </a:t>
            </a:r>
            <a:r>
              <a:rPr lang="ko-KR" altLang="en-US" sz="675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정적문서</a:t>
            </a:r>
            <a:endParaRPr lang="en-US" altLang="ko-KR" sz="675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en-US" altLang="ko-KR" sz="675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Apache, IIS</a:t>
            </a:r>
            <a:endParaRPr lang="ko-KR" altLang="en-US" sz="675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44" name="순서도: 처리 143"/>
          <p:cNvSpPr/>
          <p:nvPr/>
        </p:nvSpPr>
        <p:spPr>
          <a:xfrm>
            <a:off x="4243855" y="4201305"/>
            <a:ext cx="728437" cy="229941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75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[WAS] </a:t>
            </a:r>
            <a:r>
              <a:rPr lang="ko-KR" altLang="en-US" sz="675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동적문서</a:t>
            </a:r>
            <a:endParaRPr lang="en-US" altLang="ko-KR" sz="675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en-US" altLang="ko-KR" sz="675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WebLogic,Jeus</a:t>
            </a:r>
            <a:endParaRPr lang="ko-KR" altLang="en-US" sz="675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45" name="순서도: 처리 144"/>
          <p:cNvSpPr/>
          <p:nvPr/>
        </p:nvSpPr>
        <p:spPr>
          <a:xfrm>
            <a:off x="467723" y="3997715"/>
            <a:ext cx="925860" cy="1255132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altLang="ko-KR" sz="825">
                <a:solidFill>
                  <a:schemeClr val="tx1"/>
                </a:solidFill>
              </a:rPr>
              <a:t>WebClient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146" name="순서도: 처리 145"/>
          <p:cNvSpPr/>
          <p:nvPr/>
        </p:nvSpPr>
        <p:spPr>
          <a:xfrm>
            <a:off x="3012993" y="4856091"/>
            <a:ext cx="351243" cy="23983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75">
                <a:solidFill>
                  <a:schemeClr val="tx1"/>
                </a:solidFill>
              </a:rPr>
              <a:t>[a.html]</a:t>
            </a:r>
          </a:p>
          <a:p>
            <a:pPr algn="ctr"/>
            <a:r>
              <a:rPr lang="en-US" altLang="ko-KR" sz="675">
                <a:solidFill>
                  <a:schemeClr val="tx1"/>
                </a:solidFill>
              </a:rPr>
              <a:t>HTML</a:t>
            </a:r>
            <a:endParaRPr lang="ko-KR" altLang="en-US" sz="675">
              <a:solidFill>
                <a:schemeClr val="tx1"/>
              </a:solidFill>
            </a:endParaRPr>
          </a:p>
        </p:txBody>
      </p:sp>
      <p:sp>
        <p:nvSpPr>
          <p:cNvPr id="147" name="순서도: 처리 146"/>
          <p:cNvSpPr/>
          <p:nvPr/>
        </p:nvSpPr>
        <p:spPr>
          <a:xfrm>
            <a:off x="3403232" y="4856091"/>
            <a:ext cx="351243" cy="239839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75">
                <a:solidFill>
                  <a:schemeClr val="tx1"/>
                </a:solidFill>
              </a:rPr>
              <a:t>[b.jpg]</a:t>
            </a:r>
          </a:p>
          <a:p>
            <a:pPr algn="ctr"/>
            <a:r>
              <a:rPr lang="ko-KR" altLang="en-US" sz="675">
                <a:solidFill>
                  <a:schemeClr val="tx1"/>
                </a:solidFill>
              </a:rPr>
              <a:t>이미지</a:t>
            </a:r>
          </a:p>
        </p:txBody>
      </p:sp>
      <p:cxnSp>
        <p:nvCxnSpPr>
          <p:cNvPr id="148" name="꺾인 연결선 147"/>
          <p:cNvCxnSpPr>
            <a:stCxn id="142" idx="3"/>
            <a:endCxn id="149" idx="2"/>
          </p:cNvCxnSpPr>
          <p:nvPr/>
        </p:nvCxnSpPr>
        <p:spPr>
          <a:xfrm flipV="1">
            <a:off x="1013144" y="4320078"/>
            <a:ext cx="663183" cy="2414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구름 148"/>
          <p:cNvSpPr/>
          <p:nvPr/>
        </p:nvSpPr>
        <p:spPr>
          <a:xfrm>
            <a:off x="1673782" y="4165016"/>
            <a:ext cx="820856" cy="310124"/>
          </a:xfrm>
          <a:prstGeom prst="cloud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75">
                <a:solidFill>
                  <a:schemeClr val="tx1"/>
                </a:solidFill>
              </a:rPr>
              <a:t>Internet</a:t>
            </a:r>
          </a:p>
          <a:p>
            <a:pPr algn="ctr"/>
            <a:r>
              <a:rPr lang="en-US" altLang="ko-KR" sz="675">
                <a:solidFill>
                  <a:schemeClr val="tx1"/>
                </a:solidFill>
              </a:rPr>
              <a:t>http://ip/a.jsp</a:t>
            </a:r>
            <a:endParaRPr lang="ko-KR" altLang="en-US" sz="675">
              <a:solidFill>
                <a:schemeClr val="tx1"/>
              </a:solidFill>
            </a:endParaRPr>
          </a:p>
        </p:txBody>
      </p:sp>
      <p:cxnSp>
        <p:nvCxnSpPr>
          <p:cNvPr id="150" name="꺾인 연결선 149"/>
          <p:cNvCxnSpPr>
            <a:stCxn id="149" idx="0"/>
            <a:endCxn id="143" idx="1"/>
          </p:cNvCxnSpPr>
          <p:nvPr/>
        </p:nvCxnSpPr>
        <p:spPr>
          <a:xfrm flipV="1">
            <a:off x="2493953" y="4319782"/>
            <a:ext cx="567923" cy="296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꺾인 연결선 150"/>
          <p:cNvCxnSpPr>
            <a:stCxn id="143" idx="3"/>
            <a:endCxn id="144" idx="1"/>
          </p:cNvCxnSpPr>
          <p:nvPr/>
        </p:nvCxnSpPr>
        <p:spPr>
          <a:xfrm flipV="1">
            <a:off x="3631799" y="4316276"/>
            <a:ext cx="612056" cy="3507"/>
          </a:xfrm>
          <a:prstGeom prst="bentConnector3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꺾인 연결선 151"/>
          <p:cNvCxnSpPr>
            <a:stCxn id="146" idx="0"/>
            <a:endCxn id="143" idx="2"/>
          </p:cNvCxnSpPr>
          <p:nvPr/>
        </p:nvCxnSpPr>
        <p:spPr>
          <a:xfrm rot="5400000" flipH="1" flipV="1">
            <a:off x="3055305" y="4564557"/>
            <a:ext cx="424844" cy="158223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꺾인 연결선 152"/>
          <p:cNvCxnSpPr>
            <a:stCxn id="147" idx="0"/>
            <a:endCxn id="143" idx="2"/>
          </p:cNvCxnSpPr>
          <p:nvPr/>
        </p:nvCxnSpPr>
        <p:spPr>
          <a:xfrm rot="16200000" flipV="1">
            <a:off x="3250424" y="4527661"/>
            <a:ext cx="424844" cy="232016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구름 155"/>
          <p:cNvSpPr/>
          <p:nvPr/>
        </p:nvSpPr>
        <p:spPr>
          <a:xfrm>
            <a:off x="5752474" y="2233063"/>
            <a:ext cx="648065" cy="288652"/>
          </a:xfrm>
          <a:prstGeom prst="cloud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>
                <a:solidFill>
                  <a:schemeClr val="tx1"/>
                </a:solidFill>
              </a:rPr>
              <a:t>Internet</a:t>
            </a:r>
          </a:p>
          <a:p>
            <a:pPr algn="ctr"/>
            <a:r>
              <a:rPr lang="en-US" altLang="ko-KR" sz="750">
                <a:solidFill>
                  <a:schemeClr val="tx1"/>
                </a:solidFill>
              </a:rPr>
              <a:t>id/pass</a:t>
            </a:r>
            <a:endParaRPr lang="ko-KR" altLang="en-US" sz="750">
              <a:solidFill>
                <a:schemeClr val="tx1"/>
              </a:solidFill>
            </a:endParaRPr>
          </a:p>
        </p:txBody>
      </p:sp>
      <p:sp>
        <p:nvSpPr>
          <p:cNvPr id="194" name="순서도: 처리 193"/>
          <p:cNvSpPr/>
          <p:nvPr/>
        </p:nvSpPr>
        <p:spPr>
          <a:xfrm>
            <a:off x="613681" y="4643668"/>
            <a:ext cx="421721" cy="539903"/>
          </a:xfrm>
          <a:prstGeom prst="flowChartProcess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75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HTML</a:t>
            </a:r>
          </a:p>
          <a:p>
            <a:pPr algn="ctr"/>
            <a:r>
              <a:rPr lang="en-US" altLang="ko-KR" sz="75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css</a:t>
            </a:r>
          </a:p>
          <a:p>
            <a:pPr algn="ctr"/>
            <a:r>
              <a:rPr lang="en-US" altLang="ko-KR" sz="75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JS</a:t>
            </a:r>
          </a:p>
          <a:p>
            <a:pPr algn="ctr"/>
            <a:r>
              <a:rPr lang="en-US" altLang="ko-KR" sz="75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(Vue.js)</a:t>
            </a:r>
            <a:endParaRPr lang="ko-KR" altLang="en-US" sz="75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cxnSp>
        <p:nvCxnSpPr>
          <p:cNvPr id="195" name="꺾인 연결선 194"/>
          <p:cNvCxnSpPr>
            <a:stCxn id="194" idx="0"/>
            <a:endCxn id="142" idx="2"/>
          </p:cNvCxnSpPr>
          <p:nvPr/>
        </p:nvCxnSpPr>
        <p:spPr>
          <a:xfrm rot="5400000" flipH="1" flipV="1">
            <a:off x="755209" y="4574336"/>
            <a:ext cx="138665" cy="9525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꺾인 연결선 200"/>
          <p:cNvCxnSpPr>
            <a:stCxn id="130" idx="0"/>
            <a:endCxn id="144" idx="2"/>
          </p:cNvCxnSpPr>
          <p:nvPr/>
        </p:nvCxnSpPr>
        <p:spPr>
          <a:xfrm rot="16200000" flipV="1">
            <a:off x="4499420" y="4539901"/>
            <a:ext cx="424844" cy="207536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순서도: 처리 208"/>
          <p:cNvSpPr/>
          <p:nvPr/>
        </p:nvSpPr>
        <p:spPr>
          <a:xfrm>
            <a:off x="4139815" y="5204767"/>
            <a:ext cx="351242" cy="105866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(Spring)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210" name="순서도: 처리 209"/>
          <p:cNvSpPr/>
          <p:nvPr/>
        </p:nvSpPr>
        <p:spPr>
          <a:xfrm>
            <a:off x="3091970" y="5210337"/>
            <a:ext cx="809819" cy="106539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Python+(Django)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122" name="순서도: 처리 121"/>
          <p:cNvSpPr/>
          <p:nvPr/>
        </p:nvSpPr>
        <p:spPr>
          <a:xfrm>
            <a:off x="7488458" y="4210366"/>
            <a:ext cx="330353" cy="200678"/>
          </a:xfrm>
          <a:prstGeom prst="flowChartProcess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DBMS</a:t>
            </a:r>
            <a:endParaRPr lang="ko-KR" altLang="en-US" sz="825">
              <a:solidFill>
                <a:schemeClr val="tx1"/>
              </a:solidFill>
            </a:endParaRPr>
          </a:p>
        </p:txBody>
      </p:sp>
      <p:cxnSp>
        <p:nvCxnSpPr>
          <p:cNvPr id="227" name="꺾인 연결선 226"/>
          <p:cNvCxnSpPr>
            <a:stCxn id="234" idx="1"/>
            <a:endCxn id="120" idx="1"/>
          </p:cNvCxnSpPr>
          <p:nvPr/>
        </p:nvCxnSpPr>
        <p:spPr>
          <a:xfrm rot="10800000" flipV="1">
            <a:off x="402997" y="1533454"/>
            <a:ext cx="51050" cy="1962026"/>
          </a:xfrm>
          <a:prstGeom prst="bentConnector3">
            <a:avLst>
              <a:gd name="adj1" fmla="val 435846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꺾인 연결선 229"/>
          <p:cNvCxnSpPr>
            <a:stCxn id="234" idx="1"/>
            <a:endCxn id="119" idx="1"/>
          </p:cNvCxnSpPr>
          <p:nvPr/>
        </p:nvCxnSpPr>
        <p:spPr>
          <a:xfrm rot="10800000" flipV="1">
            <a:off x="404473" y="1533454"/>
            <a:ext cx="49574" cy="873657"/>
          </a:xfrm>
          <a:prstGeom prst="bentConnector3">
            <a:avLst>
              <a:gd name="adj1" fmla="val 445845"/>
            </a:avLst>
          </a:prstGeom>
          <a:ln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제목 1"/>
          <p:cNvSpPr txBox="1">
            <a:spLocks/>
          </p:cNvSpPr>
          <p:nvPr/>
        </p:nvSpPr>
        <p:spPr>
          <a:xfrm>
            <a:off x="454046" y="1399702"/>
            <a:ext cx="3528627" cy="2675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1200"/>
              <a:t>⚆ </a:t>
            </a:r>
            <a:r>
              <a:rPr lang="en-US" altLang="ko-KR" sz="1200"/>
              <a:t>(</a:t>
            </a:r>
            <a:r>
              <a:rPr lang="ko-KR" altLang="en-US" sz="1200"/>
              <a:t>네트워크</a:t>
            </a:r>
            <a:r>
              <a:rPr lang="en-US" altLang="ko-KR" sz="1200"/>
              <a:t>o) </a:t>
            </a:r>
            <a:r>
              <a:rPr lang="ko-KR" altLang="en-US" sz="1200"/>
              <a:t>ㅇㅇ정보</a:t>
            </a:r>
            <a:r>
              <a:rPr lang="en-US" altLang="ko-KR" sz="1200"/>
              <a:t>[</a:t>
            </a:r>
            <a:r>
              <a:rPr lang="ko-KR" altLang="en-US" sz="1200"/>
              <a:t>제공</a:t>
            </a:r>
            <a:r>
              <a:rPr lang="en-US" altLang="ko-KR" sz="1200"/>
              <a:t>/</a:t>
            </a:r>
            <a:r>
              <a:rPr lang="ko-KR" altLang="en-US" sz="1200"/>
              <a:t>관리</a:t>
            </a:r>
            <a:r>
              <a:rPr lang="en-US" altLang="ko-KR" sz="1200"/>
              <a:t>]</a:t>
            </a:r>
            <a:r>
              <a:rPr lang="ko-KR" altLang="en-US" sz="1200"/>
              <a:t>시스템</a:t>
            </a:r>
            <a:r>
              <a:rPr lang="en-US" altLang="ko-KR" sz="1200"/>
              <a:t>:</a:t>
            </a:r>
          </a:p>
        </p:txBody>
      </p:sp>
      <p:sp>
        <p:nvSpPr>
          <p:cNvPr id="243" name="순서도: 처리 242"/>
          <p:cNvSpPr/>
          <p:nvPr/>
        </p:nvSpPr>
        <p:spPr>
          <a:xfrm>
            <a:off x="7268632" y="5163167"/>
            <a:ext cx="809819" cy="106539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SQL, PL/SQL</a:t>
            </a:r>
            <a:endParaRPr lang="ko-KR" altLang="en-US" sz="825">
              <a:solidFill>
                <a:schemeClr val="tx1"/>
              </a:solidFill>
            </a:endParaRPr>
          </a:p>
        </p:txBody>
      </p:sp>
      <p:sp>
        <p:nvSpPr>
          <p:cNvPr id="244" name="순서도: 처리 243"/>
          <p:cNvSpPr/>
          <p:nvPr/>
        </p:nvSpPr>
        <p:spPr>
          <a:xfrm>
            <a:off x="7305853" y="3038580"/>
            <a:ext cx="809819" cy="106539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25">
                <a:solidFill>
                  <a:schemeClr val="tx1"/>
                </a:solidFill>
              </a:rPr>
              <a:t>SQL, PL/SQL</a:t>
            </a:r>
            <a:endParaRPr lang="ko-KR" altLang="en-US" sz="82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39552" y="548680"/>
            <a:ext cx="30963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5. SELF Join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4장_p21_그림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5509592" cy="4536504"/>
          </a:xfrm>
          <a:prstGeom prst="rect">
            <a:avLst/>
          </a:prstGeom>
        </p:spPr>
      </p:pic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5762929" y="2924944"/>
            <a:ext cx="2952328" cy="16561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참고 </a:t>
            </a:r>
            <a:r>
              <a:rPr kumimoji="1" lang="en-US" altLang="ko-K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 </a:t>
            </a:r>
            <a:r>
              <a:rPr kumimoji="1" lang="ko-KR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왼쪽 화면에서 </a:t>
            </a:r>
            <a:r>
              <a:rPr kumimoji="1" lang="en-US" altLang="ko-K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1000 </a:t>
            </a:r>
            <a:r>
              <a:rPr kumimoji="1" lang="ko-KR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번 </a:t>
            </a:r>
            <a:r>
              <a:rPr kumimoji="1" lang="en-US" altLang="ko-K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Tiger </a:t>
            </a:r>
            <a:r>
              <a:rPr kumimoji="1" lang="ko-KR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와 </a:t>
            </a:r>
            <a:r>
              <a:rPr kumimoji="1" lang="en-US" altLang="ko-K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2000 </a:t>
            </a:r>
            <a:r>
              <a:rPr kumimoji="1" lang="ko-KR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번 </a:t>
            </a:r>
            <a:r>
              <a:rPr kumimoji="1" lang="en-US" altLang="ko-K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cat </a:t>
            </a:r>
            <a:r>
              <a:rPr kumimoji="1" lang="ko-KR" alt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데이터는 저자가 그룹함수 장에서 연습문제를 위해 임의로 삽입한 데이터로 원본에는 없는 데이터 입니다</a:t>
            </a:r>
            <a:r>
              <a:rPr kumimoji="1" lang="en-US" altLang="ko-K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굴림" pitchFamily="50" charset="-127"/>
              </a:rPr>
              <a:t>.</a:t>
            </a:r>
            <a:endParaRPr kumimoji="1" lang="ko-KR" altLang="ko-K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4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10" name="그림 9" descr="4장_p21_그림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626" y="1916832"/>
            <a:ext cx="3686325" cy="3667175"/>
          </a:xfrm>
          <a:prstGeom prst="rect">
            <a:avLst/>
          </a:prstGeom>
        </p:spPr>
      </p:pic>
      <p:pic>
        <p:nvPicPr>
          <p:cNvPr id="12" name="그림 11" descr="4장_p21_그림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050" y="1916832"/>
            <a:ext cx="3686325" cy="36671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836850" y="2564904"/>
            <a:ext cx="720080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853074" y="2564904"/>
            <a:ext cx="720080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원형 화살표 14"/>
          <p:cNvSpPr/>
          <p:nvPr/>
        </p:nvSpPr>
        <p:spPr>
          <a:xfrm>
            <a:off x="3268898" y="1520788"/>
            <a:ext cx="1944216" cy="144016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684722" y="5661248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mtClean="0">
                <a:solidFill>
                  <a:schemeClr val="tx1"/>
                </a:solidFill>
              </a:rPr>
              <a:t>사원 이름 조회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573154" y="5661248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상사 이름 조회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1520" y="332656"/>
            <a:ext cx="17650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5.SELF Join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3347864" y="2960948"/>
            <a:ext cx="1865250" cy="162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10" name="그림 9" descr="4장_p23_그림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86" y="3197923"/>
            <a:ext cx="4524126" cy="3523552"/>
          </a:xfrm>
          <a:prstGeom prst="rect">
            <a:avLst/>
          </a:prstGeom>
        </p:spPr>
      </p:pic>
      <p:pic>
        <p:nvPicPr>
          <p:cNvPr id="12" name="그림 11" descr="4장_p22_그림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44" y="3973077"/>
            <a:ext cx="4524126" cy="1096323"/>
          </a:xfrm>
          <a:prstGeom prst="rect">
            <a:avLst/>
          </a:prstGeom>
        </p:spPr>
      </p:pic>
      <p:pic>
        <p:nvPicPr>
          <p:cNvPr id="13" name="그림 12" descr="4장_p22_그림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944" y="5625152"/>
            <a:ext cx="4524126" cy="109632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683853" y="4077072"/>
            <a:ext cx="2808312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Oracle Join </a:t>
            </a:r>
            <a:r>
              <a:rPr lang="ko-KR" altLang="ko-KR" b="1" dirty="0" smtClean="0">
                <a:solidFill>
                  <a:schemeClr val="tx1"/>
                </a:solidFill>
              </a:rPr>
              <a:t>문법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11750" y="5625152"/>
            <a:ext cx="2880320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ANSI Join </a:t>
            </a:r>
            <a:r>
              <a:rPr lang="ko-KR" altLang="ko-KR" b="1" dirty="0" smtClean="0">
                <a:solidFill>
                  <a:schemeClr val="tx1"/>
                </a:solidFill>
              </a:rPr>
              <a:t>문</a:t>
            </a:r>
            <a:r>
              <a:rPr lang="ko-KR" altLang="en-US" b="1" dirty="0" smtClean="0">
                <a:solidFill>
                  <a:schemeClr val="tx1"/>
                </a:solidFill>
              </a:rPr>
              <a:t>법</a:t>
            </a:r>
          </a:p>
        </p:txBody>
      </p:sp>
      <p:pic>
        <p:nvPicPr>
          <p:cNvPr id="8" name="그림 7" descr="4장_p21_그림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8054"/>
            <a:ext cx="3217441" cy="2752871"/>
          </a:xfrm>
          <a:prstGeom prst="rect">
            <a:avLst/>
          </a:prstGeom>
        </p:spPr>
      </p:pic>
      <p:cxnSp>
        <p:nvCxnSpPr>
          <p:cNvPr id="3" name="꺾인 연결선 2"/>
          <p:cNvCxnSpPr>
            <a:stCxn id="14" idx="2"/>
            <a:endCxn id="10" idx="0"/>
          </p:cNvCxnSpPr>
          <p:nvPr/>
        </p:nvCxnSpPr>
        <p:spPr>
          <a:xfrm rot="16200000" flipH="1">
            <a:off x="1894847" y="2746320"/>
            <a:ext cx="416997" cy="48620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 descr="4장_p21_그림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270"/>
            <a:ext cx="3217441" cy="2754656"/>
          </a:xfrm>
          <a:prstGeom prst="rect">
            <a:avLst/>
          </a:prstGeom>
        </p:spPr>
      </p:pic>
      <p:cxnSp>
        <p:nvCxnSpPr>
          <p:cNvPr id="17" name="꺾인 연결선 16"/>
          <p:cNvCxnSpPr>
            <a:stCxn id="8" idx="2"/>
            <a:endCxn id="10" idx="0"/>
          </p:cNvCxnSpPr>
          <p:nvPr/>
        </p:nvCxnSpPr>
        <p:spPr>
          <a:xfrm rot="5400000">
            <a:off x="3623038" y="1504336"/>
            <a:ext cx="416998" cy="29701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51520" y="980728"/>
            <a:ext cx="46085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[ Check Your Self !! 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3528" y="1412776"/>
            <a:ext cx="835292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1.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</a:t>
            </a:r>
            <a:r>
              <a:rPr lang="en-US" altLang="ko-KR" sz="1500" dirty="0" smtClean="0">
                <a:solidFill>
                  <a:schemeClr val="tx1"/>
                </a:solidFill>
              </a:rPr>
              <a:t>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의 원리를 정확하게 이해하고 설명할 수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2.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</a:t>
            </a:r>
            <a:r>
              <a:rPr lang="en-US" altLang="ko-KR" sz="1500" dirty="0" smtClean="0">
                <a:solidFill>
                  <a:schemeClr val="tx1"/>
                </a:solidFill>
              </a:rPr>
              <a:t> Oracle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문법과</a:t>
            </a:r>
            <a:r>
              <a:rPr lang="en-US" altLang="ko-KR" sz="1500" dirty="0" smtClean="0">
                <a:solidFill>
                  <a:schemeClr val="tx1"/>
                </a:solidFill>
              </a:rPr>
              <a:t> ANSI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문법을 잘 사용할 수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3.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 </a:t>
            </a:r>
            <a:r>
              <a:rPr lang="ko-KR" altLang="ko-KR" sz="1500" dirty="0" err="1" smtClean="0">
                <a:solidFill>
                  <a:schemeClr val="tx1"/>
                </a:solidFill>
              </a:rPr>
              <a:t>카티션</a:t>
            </a:r>
            <a:r>
              <a:rPr lang="ko-KR" altLang="ko-KR" sz="1500" dirty="0" smtClean="0">
                <a:solidFill>
                  <a:schemeClr val="tx1"/>
                </a:solidFill>
              </a:rPr>
              <a:t> 곱을 정확히 이해하고 사용할 수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4.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</a:t>
            </a:r>
            <a:r>
              <a:rPr lang="en-US" altLang="ko-KR" sz="1500" dirty="0" smtClean="0">
                <a:solidFill>
                  <a:schemeClr val="tx1"/>
                </a:solidFill>
              </a:rPr>
              <a:t> </a:t>
            </a:r>
            <a:r>
              <a:rPr lang="en-US" altLang="ko-KR" sz="1500" dirty="0" err="1" smtClean="0">
                <a:solidFill>
                  <a:schemeClr val="tx1"/>
                </a:solidFill>
              </a:rPr>
              <a:t>Equi</a:t>
            </a:r>
            <a:r>
              <a:rPr lang="en-US" altLang="ko-KR" sz="1500" dirty="0" smtClean="0">
                <a:solidFill>
                  <a:schemeClr val="tx1"/>
                </a:solidFill>
              </a:rPr>
              <a:t>-Join </a:t>
            </a:r>
            <a:r>
              <a:rPr lang="ko-KR" altLang="ko-KR" sz="1500" dirty="0" smtClean="0">
                <a:solidFill>
                  <a:schemeClr val="tx1"/>
                </a:solidFill>
              </a:rPr>
              <a:t>을 잘 활용할 수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------------------------------------------(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5.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</a:t>
            </a:r>
            <a:r>
              <a:rPr lang="en-US" altLang="ko-KR" sz="1500" dirty="0" smtClean="0">
                <a:solidFill>
                  <a:schemeClr val="tx1"/>
                </a:solidFill>
              </a:rPr>
              <a:t> Non -</a:t>
            </a:r>
            <a:r>
              <a:rPr lang="en-US" altLang="ko-KR" sz="1500" dirty="0" err="1" smtClean="0">
                <a:solidFill>
                  <a:schemeClr val="tx1"/>
                </a:solidFill>
              </a:rPr>
              <a:t>Equi</a:t>
            </a:r>
            <a:r>
              <a:rPr lang="en-US" altLang="ko-KR" sz="1500" dirty="0" smtClean="0">
                <a:solidFill>
                  <a:schemeClr val="tx1"/>
                </a:solidFill>
              </a:rPr>
              <a:t>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을 잘 활용할 수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------------------------------------(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6.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</a:t>
            </a:r>
            <a:r>
              <a:rPr lang="en-US" altLang="ko-KR" sz="1500" dirty="0" smtClean="0">
                <a:solidFill>
                  <a:schemeClr val="tx1"/>
                </a:solidFill>
              </a:rPr>
              <a:t> Inner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과</a:t>
            </a:r>
            <a:r>
              <a:rPr lang="en-US" altLang="ko-KR" sz="1500" dirty="0" smtClean="0">
                <a:solidFill>
                  <a:schemeClr val="tx1"/>
                </a:solidFill>
              </a:rPr>
              <a:t> Outer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의 차이점을 설명할 수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7.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</a:t>
            </a:r>
            <a:r>
              <a:rPr lang="en-US" altLang="ko-KR" sz="1500" dirty="0" smtClean="0">
                <a:solidFill>
                  <a:schemeClr val="tx1"/>
                </a:solidFill>
              </a:rPr>
              <a:t> OUTER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의 문제점을 정확히 알고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-----------------------------(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chemeClr val="tx1"/>
                </a:solidFill>
              </a:rPr>
              <a:t>8. </a:t>
            </a:r>
            <a:r>
              <a:rPr lang="ko-KR" altLang="ko-KR" sz="1500" dirty="0" smtClean="0">
                <a:solidFill>
                  <a:schemeClr val="tx1"/>
                </a:solidFill>
              </a:rPr>
              <a:t>나는</a:t>
            </a:r>
            <a:r>
              <a:rPr lang="en-US" altLang="ko-KR" sz="1500" dirty="0" smtClean="0">
                <a:solidFill>
                  <a:schemeClr val="tx1"/>
                </a:solidFill>
              </a:rPr>
              <a:t> Self Join </a:t>
            </a:r>
            <a:r>
              <a:rPr lang="ko-KR" altLang="ko-KR" sz="1500" dirty="0" smtClean="0">
                <a:solidFill>
                  <a:schemeClr val="tx1"/>
                </a:solidFill>
              </a:rPr>
              <a:t>에 대해서 정확히 이해하고 사용할 수 있는가</a:t>
            </a:r>
            <a:r>
              <a:rPr lang="en-US" altLang="ko-KR" sz="1500" dirty="0" smtClean="0">
                <a:solidFill>
                  <a:schemeClr val="tx1"/>
                </a:solidFill>
              </a:rPr>
              <a:t>? -------------------( YES / NO )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980728"/>
            <a:ext cx="83529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3. Non-</a:t>
            </a:r>
            <a:r>
              <a:rPr lang="en-US" altLang="ko-KR" b="1" dirty="0" err="1" smtClean="0">
                <a:solidFill>
                  <a:schemeClr val="tx1"/>
                </a:solidFill>
              </a:rPr>
              <a:t>Equi</a:t>
            </a:r>
            <a:r>
              <a:rPr lang="en-US" altLang="ko-KR" b="1" dirty="0" smtClean="0">
                <a:solidFill>
                  <a:schemeClr val="tx1"/>
                </a:solidFill>
              </a:rPr>
              <a:t> Join (</a:t>
            </a:r>
            <a:r>
              <a:rPr lang="ko-KR" altLang="ko-KR" b="1" dirty="0" err="1" smtClean="0">
                <a:solidFill>
                  <a:schemeClr val="tx1"/>
                </a:solidFill>
              </a:rPr>
              <a:t>비등가</a:t>
            </a:r>
            <a:r>
              <a:rPr lang="ko-KR" altLang="ko-KR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Join)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512" y="1412776"/>
            <a:ext cx="878497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b="1" dirty="0" smtClean="0">
                <a:solidFill>
                  <a:schemeClr val="tx1"/>
                </a:solidFill>
              </a:rPr>
              <a:t>예</a:t>
            </a:r>
            <a:r>
              <a:rPr lang="en-US" altLang="ko-KR" b="1" dirty="0" smtClean="0">
                <a:solidFill>
                  <a:schemeClr val="tx1"/>
                </a:solidFill>
              </a:rPr>
              <a:t> 1) </a:t>
            </a:r>
            <a:r>
              <a:rPr lang="en-US" altLang="ko-KR" b="1" dirty="0" err="1" smtClean="0">
                <a:solidFill>
                  <a:schemeClr val="tx1"/>
                </a:solidFill>
              </a:rPr>
              <a:t>Custormer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ko-KR" b="1" dirty="0" smtClean="0">
                <a:solidFill>
                  <a:schemeClr val="tx1"/>
                </a:solidFill>
              </a:rPr>
              <a:t>테이블과</a:t>
            </a:r>
            <a:r>
              <a:rPr lang="en-US" altLang="ko-KR" b="1" dirty="0" smtClean="0">
                <a:solidFill>
                  <a:schemeClr val="tx1"/>
                </a:solidFill>
              </a:rPr>
              <a:t> gift </a:t>
            </a:r>
            <a:r>
              <a:rPr lang="ko-KR" altLang="ko-KR" b="1" dirty="0" smtClean="0">
                <a:solidFill>
                  <a:schemeClr val="tx1"/>
                </a:solidFill>
              </a:rPr>
              <a:t>테이블을 </a:t>
            </a:r>
            <a:r>
              <a:rPr lang="en-US" altLang="ko-KR" b="1" dirty="0" smtClean="0">
                <a:solidFill>
                  <a:schemeClr val="tx1"/>
                </a:solidFill>
              </a:rPr>
              <a:t>Join</a:t>
            </a:r>
            <a:r>
              <a:rPr lang="ko-KR" altLang="ko-KR" b="1" dirty="0" smtClean="0">
                <a:solidFill>
                  <a:schemeClr val="tx1"/>
                </a:solidFill>
              </a:rPr>
              <a:t>하여 고객별로 </a:t>
            </a:r>
            <a:r>
              <a:rPr lang="ko-KR" altLang="ko-KR" b="1" dirty="0" err="1" smtClean="0">
                <a:solidFill>
                  <a:schemeClr val="tx1"/>
                </a:solidFill>
              </a:rPr>
              <a:t>마일리지</a:t>
            </a:r>
            <a:r>
              <a:rPr lang="ko-KR" altLang="ko-KR" b="1" dirty="0" smtClean="0">
                <a:solidFill>
                  <a:schemeClr val="tx1"/>
                </a:solidFill>
              </a:rPr>
              <a:t> 포인트를 조회한 후 해당 </a:t>
            </a:r>
            <a:r>
              <a:rPr lang="ko-KR" altLang="ko-KR" b="1" dirty="0" err="1" smtClean="0">
                <a:solidFill>
                  <a:schemeClr val="tx1"/>
                </a:solidFill>
              </a:rPr>
              <a:t>마일리지</a:t>
            </a:r>
            <a:r>
              <a:rPr lang="ko-KR" altLang="ko-KR" b="1" dirty="0" smtClean="0">
                <a:solidFill>
                  <a:schemeClr val="tx1"/>
                </a:solidFill>
              </a:rPr>
              <a:t> 점수로 받을 수 있는 상품을 조회하여 고객의 이름과 받을 수 있는 상품 명을 아래와 같이 출력하세요</a:t>
            </a:r>
            <a:r>
              <a:rPr lang="en-US" altLang="ko-KR" b="1" dirty="0" smtClean="0">
                <a:solidFill>
                  <a:schemeClr val="tx1"/>
                </a:solidFill>
              </a:rPr>
              <a:t>.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pic>
        <p:nvPicPr>
          <p:cNvPr id="13" name="그림 12" descr="4장_p13_그림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4416408" cy="381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0" name="그림 9" descr="4장_p13_그림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403672" cy="1205955"/>
          </a:xfrm>
          <a:prstGeom prst="rect">
            <a:avLst/>
          </a:prstGeom>
        </p:spPr>
      </p:pic>
      <p:pic>
        <p:nvPicPr>
          <p:cNvPr id="12" name="그림 11" descr="4장_p13_그림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645024"/>
            <a:ext cx="6403672" cy="120595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15616" y="1268760"/>
            <a:ext cx="29523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[ Oracle Join </a:t>
            </a:r>
            <a:r>
              <a:rPr lang="ko-KR" altLang="ko-KR" b="1" dirty="0" smtClean="0">
                <a:solidFill>
                  <a:schemeClr val="tx1"/>
                </a:solidFill>
              </a:rPr>
              <a:t>구문</a:t>
            </a:r>
            <a:r>
              <a:rPr lang="en-US" altLang="ko-KR" b="1" dirty="0" smtClean="0">
                <a:solidFill>
                  <a:schemeClr val="tx1"/>
                </a:solidFill>
              </a:rPr>
              <a:t> 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115616" y="3140968"/>
            <a:ext cx="30243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[ </a:t>
            </a:r>
            <a:r>
              <a:rPr lang="en-US" altLang="ko-KR" b="1" dirty="0" smtClean="0">
                <a:solidFill>
                  <a:schemeClr val="tx1"/>
                </a:solidFill>
              </a:rPr>
              <a:t>ANSI Join </a:t>
            </a:r>
            <a:r>
              <a:rPr lang="ko-KR" altLang="ko-KR" b="1" dirty="0" smtClean="0">
                <a:solidFill>
                  <a:schemeClr val="tx1"/>
                </a:solidFill>
              </a:rPr>
              <a:t>구문 </a:t>
            </a:r>
            <a:r>
              <a:rPr lang="en-US" altLang="ko-KR" b="1" dirty="0" smtClean="0">
                <a:solidFill>
                  <a:schemeClr val="tx1"/>
                </a:solidFill>
              </a:rPr>
              <a:t>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547664" y="5157192"/>
            <a:ext cx="5616624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Between </a:t>
            </a:r>
            <a:r>
              <a:rPr lang="ko-KR" altLang="en-US" b="1" dirty="0" smtClean="0">
                <a:solidFill>
                  <a:schemeClr val="tx1"/>
                </a:solidFill>
              </a:rPr>
              <a:t>대신 다음 페이지 예제처럼 작성하세요</a:t>
            </a:r>
            <a:r>
              <a:rPr lang="en-US" altLang="ko-KR" b="1" dirty="0" smtClean="0">
                <a:solidFill>
                  <a:schemeClr val="tx1"/>
                </a:solidFill>
              </a:rPr>
              <a:t>~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" name="그림 9" descr="4장_p13_그림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1150074"/>
            <a:ext cx="5731510" cy="501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23528" y="1052736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b="1" dirty="0" smtClean="0">
                <a:solidFill>
                  <a:schemeClr val="tx1"/>
                </a:solidFill>
              </a:rPr>
              <a:t>예</a:t>
            </a:r>
            <a:r>
              <a:rPr lang="en-US" altLang="ko-KR" b="1" dirty="0" smtClean="0">
                <a:solidFill>
                  <a:schemeClr val="tx1"/>
                </a:solidFill>
              </a:rPr>
              <a:t> 2) Student </a:t>
            </a:r>
            <a:r>
              <a:rPr lang="ko-KR" altLang="ko-KR" b="1" dirty="0" smtClean="0">
                <a:solidFill>
                  <a:schemeClr val="tx1"/>
                </a:solidFill>
              </a:rPr>
              <a:t>테이블과</a:t>
            </a:r>
            <a:r>
              <a:rPr lang="en-US" altLang="ko-KR" b="1" dirty="0" smtClean="0">
                <a:solidFill>
                  <a:schemeClr val="tx1"/>
                </a:solidFill>
              </a:rPr>
              <a:t> score </a:t>
            </a:r>
            <a:r>
              <a:rPr lang="ko-KR" altLang="ko-KR" b="1" dirty="0" smtClean="0">
                <a:solidFill>
                  <a:schemeClr val="tx1"/>
                </a:solidFill>
              </a:rPr>
              <a:t>테이블</a:t>
            </a:r>
            <a:r>
              <a:rPr lang="en-US" altLang="ko-KR" b="1" dirty="0" smtClean="0">
                <a:solidFill>
                  <a:schemeClr val="tx1"/>
                </a:solidFill>
              </a:rPr>
              <a:t> , </a:t>
            </a:r>
            <a:r>
              <a:rPr lang="en-US" altLang="ko-KR" b="1" dirty="0" err="1" smtClean="0">
                <a:solidFill>
                  <a:schemeClr val="tx1"/>
                </a:solidFill>
              </a:rPr>
              <a:t>hakjum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ko-KR" b="1" dirty="0" smtClean="0">
                <a:solidFill>
                  <a:schemeClr val="tx1"/>
                </a:solidFill>
              </a:rPr>
              <a:t>테이블을 조회하여 학생들의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 smtClean="0">
                <a:solidFill>
                  <a:schemeClr val="tx1"/>
                </a:solidFill>
              </a:rPr>
              <a:t>       </a:t>
            </a:r>
            <a:r>
              <a:rPr lang="ko-KR" altLang="ko-KR" b="1" dirty="0" smtClean="0">
                <a:solidFill>
                  <a:schemeClr val="tx1"/>
                </a:solidFill>
              </a:rPr>
              <a:t>이름과 점수와 학점을 출력하세요</a:t>
            </a:r>
            <a:r>
              <a:rPr lang="en-US" altLang="ko-KR" b="1" dirty="0" smtClean="0">
                <a:solidFill>
                  <a:schemeClr val="tx1"/>
                </a:solidFill>
              </a:rPr>
              <a:t>.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4장_p15_그림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3" y="1988840"/>
            <a:ext cx="3384376" cy="4236880"/>
          </a:xfrm>
          <a:prstGeom prst="rect">
            <a:avLst/>
          </a:prstGeom>
        </p:spPr>
      </p:pic>
      <p:pic>
        <p:nvPicPr>
          <p:cNvPr id="13" name="그림 12" descr="4장_p15_그림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2708920"/>
            <a:ext cx="5364088" cy="1239946"/>
          </a:xfrm>
          <a:prstGeom prst="rect">
            <a:avLst/>
          </a:prstGeom>
        </p:spPr>
      </p:pic>
      <p:pic>
        <p:nvPicPr>
          <p:cNvPr id="14" name="그림 13" descr="4장_p15_그림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4498491"/>
            <a:ext cx="5364088" cy="137878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779912" y="2132856"/>
            <a:ext cx="25922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[ Oracle Join </a:t>
            </a:r>
            <a:r>
              <a:rPr lang="ko-KR" altLang="ko-KR" b="1" dirty="0" smtClean="0">
                <a:solidFill>
                  <a:schemeClr val="tx1"/>
                </a:solidFill>
              </a:rPr>
              <a:t>구문</a:t>
            </a:r>
            <a:r>
              <a:rPr lang="en-US" altLang="ko-KR" b="1" dirty="0" smtClean="0">
                <a:solidFill>
                  <a:schemeClr val="tx1"/>
                </a:solidFill>
              </a:rPr>
              <a:t> 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79912" y="4077072"/>
            <a:ext cx="28803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[ ANSI Join </a:t>
            </a:r>
            <a:r>
              <a:rPr lang="ko-KR" altLang="ko-KR" b="1" dirty="0" smtClean="0">
                <a:solidFill>
                  <a:schemeClr val="tx1"/>
                </a:solidFill>
              </a:rPr>
              <a:t>구문</a:t>
            </a:r>
            <a:r>
              <a:rPr lang="en-US" altLang="ko-KR" b="1" dirty="0" smtClean="0">
                <a:solidFill>
                  <a:schemeClr val="tx1"/>
                </a:solidFill>
              </a:rPr>
              <a:t> 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512" y="1124744"/>
            <a:ext cx="73448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4. OUTER Join (</a:t>
            </a:r>
            <a:r>
              <a:rPr lang="ko-KR" altLang="ko-KR" b="1" dirty="0" err="1" smtClean="0">
                <a:solidFill>
                  <a:schemeClr val="tx1"/>
                </a:solidFill>
              </a:rPr>
              <a:t>아우터</a:t>
            </a:r>
            <a:r>
              <a:rPr lang="ko-KR" altLang="ko-KR" b="1" dirty="0" smtClean="0">
                <a:solidFill>
                  <a:schemeClr val="tx1"/>
                </a:solidFill>
              </a:rPr>
              <a:t> 조인</a:t>
            </a:r>
            <a:r>
              <a:rPr lang="en-US" altLang="ko-KR" b="1" dirty="0" smtClean="0">
                <a:solidFill>
                  <a:schemeClr val="tx1"/>
                </a:solidFill>
              </a:rPr>
              <a:t>) </a:t>
            </a:r>
            <a:r>
              <a:rPr lang="en-US" altLang="ko-KR" b="1" dirty="0" err="1" smtClean="0">
                <a:solidFill>
                  <a:schemeClr val="tx1"/>
                </a:solidFill>
              </a:rPr>
              <a:t>vs</a:t>
            </a:r>
            <a:r>
              <a:rPr lang="en-US" altLang="ko-KR" b="1" dirty="0" smtClean="0">
                <a:solidFill>
                  <a:schemeClr val="tx1"/>
                </a:solidFill>
              </a:rPr>
              <a:t> INNER Join (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이너</a:t>
            </a:r>
            <a:r>
              <a:rPr lang="ko-KR" altLang="en-US" b="1" dirty="0" smtClean="0">
                <a:solidFill>
                  <a:schemeClr val="tx1"/>
                </a:solidFill>
              </a:rPr>
              <a:t> 조인 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512" y="1556792"/>
            <a:ext cx="871296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sz="1500" b="1" dirty="0" smtClean="0">
                <a:solidFill>
                  <a:schemeClr val="tx1"/>
                </a:solidFill>
              </a:rPr>
              <a:t>예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 1 ) </a:t>
            </a:r>
            <a:r>
              <a:rPr lang="en-US" altLang="ko-KR" sz="1500" dirty="0" smtClean="0">
                <a:solidFill>
                  <a:schemeClr val="tx1"/>
                </a:solidFill>
              </a:rPr>
              <a:t>Student </a:t>
            </a:r>
            <a:r>
              <a:rPr lang="ko-KR" altLang="ko-KR" sz="1500" dirty="0" smtClean="0">
                <a:solidFill>
                  <a:schemeClr val="tx1"/>
                </a:solidFill>
              </a:rPr>
              <a:t>테이블과</a:t>
            </a:r>
            <a:r>
              <a:rPr lang="en-US" altLang="ko-KR" sz="1500" dirty="0" smtClean="0">
                <a:solidFill>
                  <a:schemeClr val="tx1"/>
                </a:solidFill>
              </a:rPr>
              <a:t> Professor </a:t>
            </a:r>
            <a:r>
              <a:rPr lang="ko-KR" altLang="ko-KR" sz="1500" dirty="0" smtClean="0">
                <a:solidFill>
                  <a:schemeClr val="tx1"/>
                </a:solidFill>
              </a:rPr>
              <a:t>테이블을 </a:t>
            </a:r>
            <a:r>
              <a:rPr lang="en-US" altLang="ko-KR" sz="1500" dirty="0" smtClean="0">
                <a:solidFill>
                  <a:schemeClr val="tx1"/>
                </a:solidFill>
              </a:rPr>
              <a:t>Join</a:t>
            </a:r>
            <a:r>
              <a:rPr lang="ko-KR" altLang="ko-KR" sz="1500" dirty="0" smtClean="0">
                <a:solidFill>
                  <a:schemeClr val="tx1"/>
                </a:solidFill>
              </a:rPr>
              <a:t>하여 학생이름과 지도교수 이름을 출력하세요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r>
              <a:rPr lang="ko-KR" altLang="ko-KR" sz="1500" dirty="0" smtClean="0">
                <a:solidFill>
                  <a:schemeClr val="tx1"/>
                </a:solidFill>
              </a:rPr>
              <a:t>단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지도교수가 결정되지 않은 학생</a:t>
            </a:r>
            <a:r>
              <a:rPr lang="ko-KR" altLang="ko-KR" sz="1500" dirty="0" smtClean="0">
                <a:solidFill>
                  <a:schemeClr val="tx1"/>
                </a:solidFill>
              </a:rPr>
              <a:t>의 명단도 함께 출력하세요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pic>
        <p:nvPicPr>
          <p:cNvPr id="13" name="그림 12" descr="4장_p16_그림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3916121" cy="423688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07504" y="5229200"/>
            <a:ext cx="410445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15" name="그림 14" descr="4장_p16_그림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524126" cy="952699"/>
          </a:xfrm>
          <a:prstGeom prst="rect">
            <a:avLst/>
          </a:prstGeom>
        </p:spPr>
      </p:pic>
      <p:pic>
        <p:nvPicPr>
          <p:cNvPr id="16" name="그림 15" descr="4장_p18_그림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2127" y="4797152"/>
            <a:ext cx="4294329" cy="1096323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355976" y="2636912"/>
            <a:ext cx="3600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[ Oracle Outer Join </a:t>
            </a:r>
            <a:r>
              <a:rPr lang="ko-KR" altLang="ko-KR" b="1" dirty="0" smtClean="0">
                <a:solidFill>
                  <a:schemeClr val="tx1"/>
                </a:solidFill>
              </a:rPr>
              <a:t>문법</a:t>
            </a:r>
            <a:r>
              <a:rPr lang="en-US" altLang="ko-KR" b="1" dirty="0" smtClean="0">
                <a:solidFill>
                  <a:schemeClr val="tx1"/>
                </a:solidFill>
              </a:rPr>
              <a:t> 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55976" y="4293096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[ ANSI Outer Join </a:t>
            </a:r>
            <a:r>
              <a:rPr lang="ko-KR" altLang="ko-KR" b="1" dirty="0" smtClean="0">
                <a:solidFill>
                  <a:schemeClr val="tx1"/>
                </a:solidFill>
              </a:rPr>
              <a:t>문법</a:t>
            </a:r>
            <a:r>
              <a:rPr lang="en-US" altLang="ko-KR" b="1" dirty="0" smtClean="0">
                <a:solidFill>
                  <a:schemeClr val="tx1"/>
                </a:solidFill>
              </a:rPr>
              <a:t> 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4016" y="1124744"/>
            <a:ext cx="89644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sz="1500" b="1" dirty="0" smtClean="0">
                <a:solidFill>
                  <a:schemeClr val="tx1"/>
                </a:solidFill>
              </a:rPr>
              <a:t>예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2 )</a:t>
            </a:r>
            <a:r>
              <a:rPr lang="en-US" altLang="ko-KR" sz="1500" dirty="0" smtClean="0">
                <a:solidFill>
                  <a:schemeClr val="tx1"/>
                </a:solidFill>
              </a:rPr>
              <a:t> Student </a:t>
            </a:r>
            <a:r>
              <a:rPr lang="ko-KR" altLang="ko-KR" sz="1500" dirty="0" smtClean="0">
                <a:solidFill>
                  <a:schemeClr val="tx1"/>
                </a:solidFill>
              </a:rPr>
              <a:t>테이블과</a:t>
            </a:r>
            <a:r>
              <a:rPr lang="en-US" altLang="ko-KR" sz="1500" dirty="0" smtClean="0">
                <a:solidFill>
                  <a:schemeClr val="tx1"/>
                </a:solidFill>
              </a:rPr>
              <a:t> Professor </a:t>
            </a:r>
            <a:r>
              <a:rPr lang="ko-KR" altLang="ko-KR" sz="1500" dirty="0" smtClean="0">
                <a:solidFill>
                  <a:schemeClr val="tx1"/>
                </a:solidFill>
              </a:rPr>
              <a:t>테이블을 </a:t>
            </a:r>
            <a:r>
              <a:rPr lang="en-US" altLang="ko-KR" sz="1500" dirty="0" smtClean="0">
                <a:solidFill>
                  <a:schemeClr val="tx1"/>
                </a:solidFill>
              </a:rPr>
              <a:t>Join</a:t>
            </a:r>
            <a:r>
              <a:rPr lang="ko-KR" altLang="ko-KR" sz="1500" dirty="0" smtClean="0">
                <a:solidFill>
                  <a:schemeClr val="tx1"/>
                </a:solidFill>
              </a:rPr>
              <a:t>하여 학생이름과 지도교수 이름을 출력하세요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r>
              <a:rPr lang="ko-KR" altLang="ko-KR" sz="1500" dirty="0" smtClean="0">
                <a:solidFill>
                  <a:schemeClr val="tx1"/>
                </a:solidFill>
              </a:rPr>
              <a:t>단 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지도학생이 결정되지 않은 교수</a:t>
            </a:r>
            <a:r>
              <a:rPr lang="ko-KR" altLang="ko-KR" sz="1500" dirty="0" smtClean="0">
                <a:solidFill>
                  <a:schemeClr val="tx1"/>
                </a:solidFill>
              </a:rPr>
              <a:t>의 명단도 함께 출력하세</a:t>
            </a:r>
            <a:endParaRPr lang="ko-KR" altLang="en-US" sz="1500" b="1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4장_p18_그림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455571" cy="394245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51520" y="4581128"/>
            <a:ext cx="360040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14" name="그림 13" descr="4장_p18_그림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524126" cy="952699"/>
          </a:xfrm>
          <a:prstGeom prst="rect">
            <a:avLst/>
          </a:prstGeom>
        </p:spPr>
      </p:pic>
      <p:pic>
        <p:nvPicPr>
          <p:cNvPr id="15" name="그림 14" descr="4장_p19_그림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960" y="4221088"/>
            <a:ext cx="4524126" cy="1096323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211960" y="1988840"/>
            <a:ext cx="42484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[ </a:t>
            </a:r>
            <a:r>
              <a:rPr lang="en-US" altLang="ko-KR" b="1" dirty="0" smtClean="0">
                <a:solidFill>
                  <a:schemeClr val="tx1"/>
                </a:solidFill>
              </a:rPr>
              <a:t>Oracle Outer Join </a:t>
            </a:r>
            <a:r>
              <a:rPr lang="ko-KR" altLang="ko-KR" b="1" dirty="0" smtClean="0">
                <a:solidFill>
                  <a:schemeClr val="tx1"/>
                </a:solidFill>
              </a:rPr>
              <a:t>문법</a:t>
            </a:r>
            <a:r>
              <a:rPr lang="en-US" altLang="ko-KR" b="1" dirty="0" smtClean="0">
                <a:solidFill>
                  <a:schemeClr val="tx1"/>
                </a:solidFill>
              </a:rPr>
              <a:t> 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211960" y="3717032"/>
            <a:ext cx="33843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[ ANSI Outer Join </a:t>
            </a:r>
            <a:r>
              <a:rPr lang="ko-KR" altLang="ko-KR" b="1" dirty="0" smtClean="0">
                <a:solidFill>
                  <a:schemeClr val="tx1"/>
                </a:solidFill>
              </a:rPr>
              <a:t>문법 </a:t>
            </a:r>
            <a:r>
              <a:rPr lang="en-US" altLang="ko-KR" b="1" dirty="0" smtClean="0">
                <a:solidFill>
                  <a:schemeClr val="tx1"/>
                </a:solidFill>
              </a:rPr>
              <a:t>]</a:t>
            </a:r>
            <a:endParaRPr lang="ko-KR" altLang="ko-K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ECFA04-C600-42F7-A118-FB3FA9C795E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7504" y="540712"/>
            <a:ext cx="885698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sz="1500" dirty="0" smtClean="0">
                <a:solidFill>
                  <a:schemeClr val="tx1"/>
                </a:solidFill>
              </a:rPr>
              <a:t>예</a:t>
            </a:r>
            <a:r>
              <a:rPr lang="en-US" altLang="ko-KR" sz="1500" dirty="0" smtClean="0">
                <a:solidFill>
                  <a:schemeClr val="tx1"/>
                </a:solidFill>
              </a:rPr>
              <a:t> 3 ) Student </a:t>
            </a:r>
            <a:r>
              <a:rPr lang="ko-KR" altLang="ko-KR" sz="1500" dirty="0" smtClean="0">
                <a:solidFill>
                  <a:schemeClr val="tx1"/>
                </a:solidFill>
              </a:rPr>
              <a:t>테이블과</a:t>
            </a:r>
            <a:r>
              <a:rPr lang="en-US" altLang="ko-KR" sz="1500" dirty="0" smtClean="0">
                <a:solidFill>
                  <a:schemeClr val="tx1"/>
                </a:solidFill>
              </a:rPr>
              <a:t> Professor </a:t>
            </a:r>
            <a:r>
              <a:rPr lang="ko-KR" altLang="ko-KR" sz="1500" dirty="0" smtClean="0">
                <a:solidFill>
                  <a:schemeClr val="tx1"/>
                </a:solidFill>
              </a:rPr>
              <a:t>테이블을 </a:t>
            </a:r>
            <a:r>
              <a:rPr lang="en-US" altLang="ko-KR" sz="1500" dirty="0" smtClean="0">
                <a:solidFill>
                  <a:schemeClr val="tx1"/>
                </a:solidFill>
              </a:rPr>
              <a:t>Join</a:t>
            </a:r>
            <a:r>
              <a:rPr lang="ko-KR" altLang="ko-KR" sz="1500" dirty="0" smtClean="0">
                <a:solidFill>
                  <a:schemeClr val="tx1"/>
                </a:solidFill>
              </a:rPr>
              <a:t>하여 학생이름과 지도교수 이름을 출력하세요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  <a:p>
            <a:r>
              <a:rPr lang="ko-KR" altLang="ko-KR" sz="1500" dirty="0" smtClean="0">
                <a:solidFill>
                  <a:schemeClr val="tx1"/>
                </a:solidFill>
              </a:rPr>
              <a:t>단 </a:t>
            </a:r>
            <a:r>
              <a:rPr lang="ko-KR" altLang="ko-KR" sz="1500" b="1" u="sng" dirty="0" smtClean="0">
                <a:solidFill>
                  <a:schemeClr val="tx1"/>
                </a:solidFill>
              </a:rPr>
              <a:t>지도학생이 결정 안 된 교수 명단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과 </a:t>
            </a:r>
            <a:r>
              <a:rPr lang="ko-KR" altLang="ko-KR" sz="1500" b="1" u="sng" dirty="0" smtClean="0">
                <a:solidFill>
                  <a:schemeClr val="tx1"/>
                </a:solidFill>
              </a:rPr>
              <a:t>지도 교수가 결정 안된 학생 명단</a:t>
            </a:r>
            <a:r>
              <a:rPr lang="ko-KR" altLang="ko-KR" sz="1500" b="1" dirty="0" smtClean="0">
                <a:solidFill>
                  <a:schemeClr val="tx1"/>
                </a:solidFill>
              </a:rPr>
              <a:t>을 한꺼번에</a:t>
            </a:r>
            <a:r>
              <a:rPr lang="ko-KR" altLang="ko-KR" sz="1500" dirty="0" smtClean="0">
                <a:solidFill>
                  <a:schemeClr val="tx1"/>
                </a:solidFill>
              </a:rPr>
              <a:t> 출력하세요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ko-KR" sz="1500" dirty="0" smtClean="0">
              <a:solidFill>
                <a:schemeClr val="tx1"/>
              </a:solidFill>
            </a:endParaRPr>
          </a:p>
        </p:txBody>
      </p:sp>
      <p:pic>
        <p:nvPicPr>
          <p:cNvPr id="12" name="그림 11" descr="4장_p19_그림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82" y="1360285"/>
            <a:ext cx="6987522" cy="257736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211504" y="1473735"/>
            <a:ext cx="2808768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Oracle Outer Join </a:t>
            </a:r>
            <a:r>
              <a:rPr lang="ko-KR" altLang="ko-KR" b="1" dirty="0" smtClean="0">
                <a:solidFill>
                  <a:schemeClr val="tx1"/>
                </a:solidFill>
              </a:rPr>
              <a:t>문법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16" name="그림 15" descr="4장_p20_그림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782" y="4078589"/>
            <a:ext cx="6987522" cy="2642886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836351" y="4293096"/>
            <a:ext cx="3240360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ANSI Full Outer Join </a:t>
            </a:r>
            <a:r>
              <a:rPr lang="ko-KR" altLang="ko-KR" b="1" dirty="0" smtClean="0">
                <a:solidFill>
                  <a:schemeClr val="tx1"/>
                </a:solidFill>
              </a:rPr>
              <a:t>문</a:t>
            </a:r>
            <a:r>
              <a:rPr lang="ko-KR" altLang="en-US" b="1" dirty="0" smtClean="0">
                <a:solidFill>
                  <a:schemeClr val="tx1"/>
                </a:solidFill>
              </a:rPr>
              <a:t>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</TotalTime>
  <Words>3234</Words>
  <Application>Microsoft Office PowerPoint</Application>
  <PresentationFormat>화면 슬라이드 쇼(4:3)</PresentationFormat>
  <Paragraphs>568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굴림</vt:lpstr>
      <vt:lpstr>굴림체</vt:lpstr>
      <vt:lpstr>맑은 고딕</vt:lpstr>
      <vt:lpstr>Arial</vt:lpstr>
      <vt:lpstr>Times New Roman</vt:lpstr>
      <vt:lpstr>Office 테마</vt:lpstr>
      <vt:lpstr>4장 JOIN을 배웁니다  1. Cartesian Product(카티션 곱) 2. EQUI Join(등가 조인) 3. Non-Equi Join(비등가 조인) 4. Outer Join 5. Self Join</vt:lpstr>
      <vt:lpstr>[[ sw시스템 종류 ]] ⚆ (네트워크x) 단독 시스템 :   메모장, 그림판, 엑셀, 워드, PPT .....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진수쌤이 전해주는 실전 SQL 과 PL/SQL</dc:title>
  <dc:creator>jinsu</dc:creator>
  <cp:lastModifiedBy>Windows 사용자</cp:lastModifiedBy>
  <cp:revision>189</cp:revision>
  <dcterms:created xsi:type="dcterms:W3CDTF">2012-11-06T06:53:25Z</dcterms:created>
  <dcterms:modified xsi:type="dcterms:W3CDTF">2020-11-03T15:39:08Z</dcterms:modified>
</cp:coreProperties>
</file>